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UY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UY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960182-01F9-413A-9D61-FC1C2BEA16EE}" type="datetimeFigureOut">
              <a:rPr lang="es-UY" smtClean="0"/>
              <a:pPr/>
              <a:t>12/9/2018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UY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5725FA-73FB-416C-95DD-B19CAA960CF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69269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dirty="0" smtClean="0"/>
              <a:t>     CONTRATO DE TRABAJO</a:t>
            </a:r>
            <a:endParaRPr lang="es-UY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177281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ES UN ACUERDO DE VOLUNTADES ENTRE EMPLEADOR Y TRABAJADOR ,EN EL CUAL SE OBLIGAN  A  PRESTACIONES RECÍPROCAS.</a:t>
            </a:r>
          </a:p>
          <a:p>
            <a:endParaRPr lang="es-UY" sz="2400" dirty="0"/>
          </a:p>
          <a:p>
            <a:r>
              <a:rPr lang="es-UY" sz="2400" dirty="0" smtClean="0"/>
              <a:t>TRABAJADOR: A REALIZAR LA ACTIVIDAD ACORDADA</a:t>
            </a:r>
          </a:p>
          <a:p>
            <a:endParaRPr lang="es-UY" sz="2400" dirty="0"/>
          </a:p>
          <a:p>
            <a:r>
              <a:rPr lang="es-UY" sz="2400" dirty="0" smtClean="0"/>
              <a:t>EMPLEADOR : A PAGAR SALARIO.</a:t>
            </a:r>
          </a:p>
          <a:p>
            <a:endParaRPr lang="es-UY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02359" y="404664"/>
            <a:ext cx="4504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dirty="0" smtClean="0">
                <a:latin typeface="Bookman Old Style" pitchFamily="16" charset="0"/>
              </a:rPr>
              <a:t>El contrato de Suplencia</a:t>
            </a:r>
            <a:endParaRPr lang="es-ES" sz="2800" dirty="0">
              <a:latin typeface="Bookman Old Style" pitchFamily="1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807786"/>
            <a:ext cx="7632848" cy="358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>
                <a:latin typeface="Bookman Old Style" pitchFamily="16" charset="0"/>
              </a:rPr>
              <a:t>Vincula a un trabajador en forma provisoria con un empleador durante la ausencia del trabajador titular. 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>
                <a:latin typeface="Bookman Old Style" pitchFamily="16" charset="0"/>
              </a:rPr>
              <a:t>Es un contrato, cuyo término coincide con la vuelta del titular.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>
                <a:latin typeface="Bookman Old Style" pitchFamily="16" charset="0"/>
              </a:rPr>
              <a:t>Cuando el trabajador es conservado en el puesto de trabajo una vez reintegrado el titular, la relación se transforma en permanente. 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sz="2000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000" dirty="0" smtClean="0">
                <a:latin typeface="Bookman Old Style" pitchFamily="16" charset="0"/>
              </a:rPr>
              <a:t>La continuidad de contratos de suplencia modifica la naturaleza de la relación en permanente</a:t>
            </a:r>
            <a:endParaRPr lang="es-ES" sz="2000" dirty="0">
              <a:latin typeface="Bookman Old Style" pitchFamily="1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9" y="1268760"/>
            <a:ext cx="691276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CARACTERÍSTICAS </a:t>
            </a:r>
          </a:p>
          <a:p>
            <a:endParaRPr lang="es-UY" dirty="0" smtClean="0"/>
          </a:p>
          <a:p>
            <a:r>
              <a:rPr lang="es-UY" dirty="0" smtClean="0"/>
              <a:t>LOS CONTRATOS DE TRABAJO SON :</a:t>
            </a:r>
          </a:p>
          <a:p>
            <a:endParaRPr lang="es-UY" dirty="0" smtClean="0"/>
          </a:p>
          <a:p>
            <a:r>
              <a:rPr lang="es-UY" dirty="0" smtClean="0"/>
              <a:t> </a:t>
            </a:r>
            <a:r>
              <a:rPr lang="es-UY" sz="2400" dirty="0" smtClean="0"/>
              <a:t>BILATERALES, </a:t>
            </a:r>
            <a:r>
              <a:rPr lang="es-UY" dirty="0" smtClean="0"/>
              <a:t>es decir generan derechos y deberes para ambas partes</a:t>
            </a:r>
          </a:p>
          <a:p>
            <a:endParaRPr lang="es-UY" dirty="0" smtClean="0"/>
          </a:p>
          <a:p>
            <a:r>
              <a:rPr lang="es-UY" sz="2400" dirty="0" smtClean="0"/>
              <a:t> CONSENSUALES </a:t>
            </a:r>
            <a:r>
              <a:rPr lang="es-UY" dirty="0" smtClean="0"/>
              <a:t>:  es decir se perfeccionan por el simple acuerdo verbal, no es requisito de validez que esté escrito.</a:t>
            </a:r>
          </a:p>
          <a:p>
            <a:endParaRPr lang="es-UY" dirty="0" smtClean="0"/>
          </a:p>
          <a:p>
            <a:r>
              <a:rPr lang="es-UY" sz="2400" dirty="0" smtClean="0"/>
              <a:t>ONEROSOS: </a:t>
            </a:r>
            <a:r>
              <a:rPr lang="es-UY" dirty="0" smtClean="0"/>
              <a:t>ambas partes tendrán beneficios y gravámenes; la ventaja del trabajador (su salario) es la desventaja del empleador  y la ventaja del empleador ( el trabajo realizado) es la desventaja del trabajador</a:t>
            </a:r>
            <a:endParaRPr lang="es-U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3" y="692696"/>
            <a:ext cx="748883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ELEMENTOS DEL CONTRATO DE TRABAJO TÍPICO</a:t>
            </a:r>
          </a:p>
          <a:p>
            <a:endParaRPr lang="es-UY" dirty="0" smtClean="0"/>
          </a:p>
          <a:p>
            <a:r>
              <a:rPr lang="es-UY" dirty="0" smtClean="0"/>
              <a:t>ACTIVIDAD PERSONAL: el trabajador personalmente debe realizar la actividad acordada</a:t>
            </a:r>
          </a:p>
          <a:p>
            <a:endParaRPr lang="es-UY" dirty="0" smtClean="0"/>
          </a:p>
          <a:p>
            <a:r>
              <a:rPr lang="es-UY" dirty="0" smtClean="0"/>
              <a:t>SUBORDINACIÓN :  una característica del contrato de trabajo es la subordinación, técnica, jurídica y  económica del empleado</a:t>
            </a:r>
          </a:p>
          <a:p>
            <a:endParaRPr lang="es-UY" dirty="0" smtClean="0"/>
          </a:p>
          <a:p>
            <a:r>
              <a:rPr lang="es-UY" dirty="0" smtClean="0"/>
              <a:t>ONEROSIDAD: refiere a las ventajas y desventajas que ambas partes obtienen del mismo</a:t>
            </a:r>
          </a:p>
          <a:p>
            <a:endParaRPr lang="es-UY" dirty="0" smtClean="0"/>
          </a:p>
          <a:p>
            <a:r>
              <a:rPr lang="es-UY" dirty="0" smtClean="0"/>
              <a:t>CONTINUIDAD : los contratos típicos de trabajos tienen una duración indefinida, si el contrato no dice nada respecto a su duración ,se presume que es de duración indefinida </a:t>
            </a:r>
            <a:endParaRPr lang="es-U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770485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/>
              <a:t>Cualquier variación en alguno de estos elementos da nacimiento</a:t>
            </a:r>
          </a:p>
          <a:p>
            <a:r>
              <a:rPr lang="es-UY" sz="2000" dirty="0" smtClean="0"/>
              <a:t>a los llamados </a:t>
            </a:r>
            <a:r>
              <a:rPr lang="es-UY" sz="2800" dirty="0" smtClean="0"/>
              <a:t>contratos atípicos.</a:t>
            </a:r>
          </a:p>
          <a:p>
            <a:endParaRPr lang="es-UY" dirty="0" smtClean="0"/>
          </a:p>
          <a:p>
            <a:r>
              <a:rPr lang="es-UY" dirty="0" smtClean="0"/>
              <a:t>Considerando la variación en su duración, cualquier contrato que establezca algún plazo o fecha de finalización se considera un contrato atípico. </a:t>
            </a:r>
          </a:p>
          <a:p>
            <a:r>
              <a:rPr lang="es-UY" dirty="0" smtClean="0"/>
              <a:t>Los más frecuentes son : </a:t>
            </a:r>
          </a:p>
          <a:p>
            <a:endParaRPr lang="es-UY" dirty="0" smtClean="0"/>
          </a:p>
          <a:p>
            <a:r>
              <a:rPr lang="es-UY" sz="2000" dirty="0" smtClean="0"/>
              <a:t>Contrato de prueba</a:t>
            </a:r>
          </a:p>
          <a:p>
            <a:endParaRPr lang="es-UY" sz="2000" dirty="0" smtClean="0"/>
          </a:p>
          <a:p>
            <a:r>
              <a:rPr lang="es-UY" sz="2000" dirty="0" smtClean="0"/>
              <a:t>Contrato de suplencia</a:t>
            </a:r>
          </a:p>
          <a:p>
            <a:endParaRPr lang="es-UY" sz="2000" dirty="0" smtClean="0"/>
          </a:p>
          <a:p>
            <a:r>
              <a:rPr lang="es-UY" sz="2000" dirty="0" smtClean="0"/>
              <a:t>Contratos de zafra o temporada</a:t>
            </a:r>
          </a:p>
          <a:p>
            <a:endParaRPr lang="es-UY" sz="2000" dirty="0" smtClean="0"/>
          </a:p>
          <a:p>
            <a:r>
              <a:rPr lang="es-UY" sz="2000" dirty="0" smtClean="0"/>
              <a:t>Contratos a término</a:t>
            </a:r>
          </a:p>
          <a:p>
            <a:endParaRPr lang="es-UY" sz="2000" dirty="0" smtClean="0"/>
          </a:p>
          <a:p>
            <a:r>
              <a:rPr lang="es-UY" sz="2000" dirty="0" smtClean="0"/>
              <a:t>Contratos de obra</a:t>
            </a:r>
          </a:p>
          <a:p>
            <a:endParaRPr lang="es-UY" sz="2000" dirty="0" smtClean="0"/>
          </a:p>
          <a:p>
            <a:r>
              <a:rPr lang="es-UY" sz="2000" dirty="0" smtClean="0"/>
              <a:t>Contratos de pasantías y de prácticas laborales</a:t>
            </a:r>
            <a:r>
              <a:rPr lang="es-UY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692696"/>
            <a:ext cx="7272808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0" indent="-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400" u="sng" dirty="0" smtClean="0">
                <a:latin typeface="Bookman Old Style" pitchFamily="16" charset="0"/>
                <a:cs typeface="Arial" charset="0"/>
              </a:rPr>
              <a:t>Efectivos</a:t>
            </a:r>
            <a:r>
              <a:rPr lang="es-ES" sz="2400" dirty="0">
                <a:latin typeface="Bookman Old Style" pitchFamily="16" charset="0"/>
                <a:cs typeface="Arial" charset="0"/>
              </a:rPr>
              <a:t>: son los trabajadores permanentes</a:t>
            </a:r>
          </a:p>
          <a:p>
            <a:pPr marL="341313" lvl="0" indent="-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400" u="sng" dirty="0">
                <a:latin typeface="Bookman Old Style" pitchFamily="16" charset="0"/>
                <a:cs typeface="Arial" charset="0"/>
              </a:rPr>
              <a:t>Eventuales</a:t>
            </a:r>
            <a:r>
              <a:rPr lang="es-ES" sz="2400" dirty="0">
                <a:latin typeface="Bookman Old Style" pitchFamily="16" charset="0"/>
                <a:cs typeface="Arial" charset="0"/>
              </a:rPr>
              <a:t>: son trabajadores contratados para satisfacer necesidades relativas a las actividades normales de la empresa, pero extraordinarias o excepcionales y de duración limitada. Por ejemplo: cosechador de arándanos en un año de producción abundante.</a:t>
            </a:r>
          </a:p>
          <a:p>
            <a:pPr marL="341313" lvl="0" indent="-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400" u="sng" dirty="0" err="1">
                <a:latin typeface="Bookman Old Style" pitchFamily="16" charset="0"/>
                <a:cs typeface="Arial" charset="0"/>
              </a:rPr>
              <a:t>Zafrales</a:t>
            </a:r>
            <a:r>
              <a:rPr lang="es-ES" sz="2400" u="sng" dirty="0">
                <a:latin typeface="Bookman Old Style" pitchFamily="16" charset="0"/>
                <a:cs typeface="Arial" charset="0"/>
              </a:rPr>
              <a:t>:</a:t>
            </a:r>
            <a:r>
              <a:rPr lang="es-ES" sz="2400" dirty="0">
                <a:latin typeface="Bookman Old Style" pitchFamily="16" charset="0"/>
                <a:cs typeface="Arial" charset="0"/>
              </a:rPr>
              <a:t> cumplen tareas que periódicamente se presentan en la empresa en ciertas épocas del año. Por ejemplo: cosecha de trigo</a:t>
            </a:r>
          </a:p>
          <a:p>
            <a:pPr marL="341313" lvl="0" indent="-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sz="2400" u="sng" dirty="0">
                <a:latin typeface="Bookman Old Style" pitchFamily="16" charset="0"/>
                <a:cs typeface="Arial" charset="0"/>
              </a:rPr>
              <a:t>Ocasionales</a:t>
            </a:r>
            <a:r>
              <a:rPr lang="es-ES" sz="2400" dirty="0">
                <a:latin typeface="Bookman Old Style" pitchFamily="16" charset="0"/>
                <a:cs typeface="Arial" charset="0"/>
              </a:rPr>
              <a:t>: son aquellos trabajadores ocupados provisoriamente en una tarea distinta de la que constituye el giro normal de la empresa. Por ejemplo: </a:t>
            </a:r>
            <a:r>
              <a:rPr lang="es-ES" sz="2400" dirty="0" err="1">
                <a:latin typeface="Bookman Old Style" pitchFamily="16" charset="0"/>
                <a:cs typeface="Arial" charset="0"/>
              </a:rPr>
              <a:t>alambrador</a:t>
            </a:r>
            <a:endParaRPr lang="es-ES" sz="2400" dirty="0">
              <a:latin typeface="Bookman Old Style" pitchFamily="16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60648"/>
            <a:ext cx="8964488" cy="326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              DERECHOS DE LOS TRABAJADORES TEMPORALES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Tienen los </a:t>
            </a:r>
            <a:r>
              <a:rPr lang="es-ES" dirty="0" smtClean="0">
                <a:latin typeface="Bookman Old Style" pitchFamily="16" charset="0"/>
              </a:rPr>
              <a:t>mismos </a:t>
            </a:r>
            <a:r>
              <a:rPr lang="es-ES" dirty="0" smtClean="0">
                <a:latin typeface="Bookman Old Style" pitchFamily="16" charset="0"/>
              </a:rPr>
              <a:t>derechos laborales que el trabajador permanente, salvo la indemnización por despido.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Por lo tanto, </a:t>
            </a:r>
            <a:r>
              <a:rPr lang="es-ES" dirty="0" smtClean="0">
                <a:latin typeface="Bookman Old Style" pitchFamily="16" charset="0"/>
              </a:rPr>
              <a:t>tendrán </a:t>
            </a:r>
            <a:r>
              <a:rPr lang="es-ES" dirty="0" smtClean="0">
                <a:latin typeface="Bookman Old Style" pitchFamily="16" charset="0"/>
              </a:rPr>
              <a:t>derecho a la cuota parte respectiva de licencia, salario vacacional y aguinaldo.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El régimen de descanso, horas extras, primas, aportes a la seguridad social, etc. seguirán las reglas generales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91680" y="69269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dirty="0" smtClean="0">
                <a:latin typeface="Bookman Old Style" pitchFamily="16" charset="0"/>
              </a:rPr>
              <a:t>Extinción del contrato temporal</a:t>
            </a:r>
            <a:endParaRPr lang="es-ES" sz="2400" dirty="0">
              <a:latin typeface="Bookman Old Style" pitchFamily="1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1628800"/>
            <a:ext cx="7344816" cy="357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solidFill>
                  <a:srgbClr val="FFFFFF"/>
                </a:solidFill>
                <a:latin typeface="Bookman Old Style" pitchFamily="16" charset="0"/>
              </a:rPr>
              <a:t>No se produce por el despido del trabajador sino por el </a:t>
            </a:r>
            <a:r>
              <a:rPr lang="es-ES" u="sng" dirty="0" smtClean="0">
                <a:latin typeface="Bookman Old Style" pitchFamily="16" charset="0"/>
              </a:rPr>
              <a:t>vencimiento del plazo pactado</a:t>
            </a:r>
            <a:r>
              <a:rPr lang="es-ES" dirty="0" smtClean="0">
                <a:latin typeface="Bookman Old Style" pitchFamily="16" charset="0"/>
              </a:rPr>
              <a:t>, del servicio cumplido o de la obra realizada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La rescisión anticipada produce el derecho a reclamar daños y </a:t>
            </a:r>
            <a:r>
              <a:rPr lang="es-ES" dirty="0" smtClean="0">
                <a:latin typeface="Bookman Old Style" pitchFamily="16" charset="0"/>
              </a:rPr>
              <a:t>perjuicios, </a:t>
            </a:r>
            <a:r>
              <a:rPr lang="es-ES" dirty="0" smtClean="0">
                <a:latin typeface="Bookman Old Style" pitchFamily="16" charset="0"/>
              </a:rPr>
              <a:t>(Responsabilidad civil) </a:t>
            </a:r>
            <a:r>
              <a:rPr lang="es-ES" dirty="0" smtClean="0">
                <a:latin typeface="Bookman Old Style" pitchFamily="16" charset="0"/>
              </a:rPr>
              <a:t>, a menos que se establezca una clausula que exima de esta responsabilidad</a:t>
            </a: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Si el trabajador es enviado al seguro de desempleo durante la vigencia del contrato temporal, ello muta la naturaleza de la relación en Permanente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La sucesión de contratos temporales transforma la relación en Permanente</a:t>
            </a:r>
            <a:endParaRPr lang="es-ES" dirty="0">
              <a:latin typeface="Bookman Old Style" pitchFamily="1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51720" y="476672"/>
            <a:ext cx="5060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dirty="0" smtClean="0">
                <a:latin typeface="Bookman Old Style" pitchFamily="16" charset="0"/>
              </a:rPr>
              <a:t>El contrato de Trabajo a Prueba</a:t>
            </a:r>
            <a:endParaRPr lang="es-ES" sz="2400" dirty="0">
              <a:latin typeface="Bookman Old Style" pitchFamily="1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43608" y="1628800"/>
            <a:ext cx="748883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Tiene por finalidad comprobar si ambas partes están conformes en llegar a una vinculación definitiva; el trabajador  ha de demostrar su aptitud profesional, así como su adaptación a la tarea encomendada.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Este tipo contractual permite a las partes que por el término del contrato (90 días) cualquiera de ellas podrá -en forma unilateral- extinguir la relación sin incurrir en responsabilidad. </a:t>
            </a:r>
            <a:endParaRPr lang="es-ES" dirty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     No </a:t>
            </a:r>
            <a:r>
              <a:rPr lang="es-ES" dirty="0" smtClean="0">
                <a:latin typeface="Bookman Old Style" pitchFamily="16" charset="0"/>
              </a:rPr>
              <a:t>genera derecho a indemnización por despido. 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Al vencimiento del contrato, de no mediar decisión expresa de rescisión, el empleado quedará automáticamente confirmado en el cargo, pasando a ser trabajador efectivo</a:t>
            </a:r>
            <a:endParaRPr lang="es-ES" dirty="0">
              <a:latin typeface="Bookman Old Style" pitchFamily="1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04664"/>
            <a:ext cx="4192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dirty="0" smtClean="0">
                <a:latin typeface="Bookman Old Style" pitchFamily="16" charset="0"/>
              </a:rPr>
              <a:t>El contrato de Zafra</a:t>
            </a:r>
            <a:endParaRPr lang="es-ES" sz="3200" dirty="0">
              <a:latin typeface="Bookman Old Style" pitchFamily="1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268760"/>
            <a:ext cx="8280920" cy="4815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Su duración está ligada a la periodicidad que tienen determinadas actividades, vinculadas básicamente a ciclos de la naturaleza.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 Son </a:t>
            </a:r>
            <a:r>
              <a:rPr lang="es-ES" dirty="0" err="1" smtClean="0">
                <a:latin typeface="Bookman Old Style" pitchFamily="16" charset="0"/>
              </a:rPr>
              <a:t>zafrales</a:t>
            </a:r>
            <a:r>
              <a:rPr lang="es-ES" dirty="0" smtClean="0">
                <a:latin typeface="Bookman Old Style" pitchFamily="16" charset="0"/>
              </a:rPr>
              <a:t> aquellos trabajos que sólo duran cierta parte del año, y que se repiten periódicamente todos los años en la misma época.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El principio de continuidad aplicada a los contratos temporales indica que la sucesión de contratos </a:t>
            </a:r>
            <a:r>
              <a:rPr lang="es-ES" dirty="0" err="1" smtClean="0">
                <a:latin typeface="Bookman Old Style" pitchFamily="16" charset="0"/>
              </a:rPr>
              <a:t>zafrales</a:t>
            </a:r>
            <a:r>
              <a:rPr lang="es-ES" dirty="0" smtClean="0">
                <a:latin typeface="Bookman Old Style" pitchFamily="16" charset="0"/>
              </a:rPr>
              <a:t>  transforma la relación en permanente, originando derecho al despido en caso de extinción del vínculo -Posición mayoritaria-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El envío del trabajador </a:t>
            </a:r>
            <a:r>
              <a:rPr lang="es-ES" dirty="0" err="1" smtClean="0">
                <a:latin typeface="Bookman Old Style" pitchFamily="16" charset="0"/>
              </a:rPr>
              <a:t>zafral</a:t>
            </a:r>
            <a:r>
              <a:rPr lang="es-ES" dirty="0" smtClean="0">
                <a:latin typeface="Bookman Old Style" pitchFamily="16" charset="0"/>
              </a:rPr>
              <a:t> a seguro de desempleo por causal suspensión transforma en permanente la naturaleza del vínculo. Al vencimiento del seguro, el no reintegro del trabajador a sus tareas configura despido ficto. 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s-ES" dirty="0" smtClean="0">
              <a:latin typeface="Bookman Old Style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" dirty="0" smtClean="0">
                <a:latin typeface="Bookman Old Style" pitchFamily="16" charset="0"/>
              </a:rPr>
              <a:t>Sin embargo, cuando la relación culmina con la finalización de la zafra, el envío del trabajador al seguro de desempleo por terminación del vínculo no transforma la relación en permanente</a:t>
            </a:r>
            <a:endParaRPr lang="es-ES" dirty="0">
              <a:latin typeface="Bookman Old Style" pitchFamily="1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159</TotalTime>
  <Words>848</Words>
  <Application>Microsoft Office PowerPoint</Application>
  <PresentationFormat>Presentación en pantalla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Windows User</cp:lastModifiedBy>
  <cp:revision>17</cp:revision>
  <dcterms:created xsi:type="dcterms:W3CDTF">2018-08-30T00:50:19Z</dcterms:created>
  <dcterms:modified xsi:type="dcterms:W3CDTF">2018-09-12T19:06:20Z</dcterms:modified>
</cp:coreProperties>
</file>