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sldIdLst>
    <p:sldId id="256" r:id="rId2"/>
    <p:sldId id="257" r:id="rId3"/>
    <p:sldId id="258" r:id="rId4"/>
    <p:sldId id="260" r:id="rId5"/>
    <p:sldId id="259" r:id="rId6"/>
    <p:sldId id="262" r:id="rId7"/>
    <p:sldId id="261" r:id="rId8"/>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085086B-8238-47B7-A6E6-302F9A5F40C9}" type="datetimeFigureOut">
              <a:rPr lang="es-UY" smtClean="0"/>
              <a:t>27/5/2020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F3EA56E-63FD-4DAE-89DF-81B211B96CAA}" type="slidenum">
              <a:rPr lang="es-UY" smtClean="0"/>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085086B-8238-47B7-A6E6-302F9A5F40C9}" type="datetimeFigureOut">
              <a:rPr lang="es-UY" smtClean="0"/>
              <a:t>27/5/2020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F3EA56E-63FD-4DAE-89DF-81B211B96CAA}" type="slidenum">
              <a:rPr lang="es-UY" smtClean="0"/>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085086B-8238-47B7-A6E6-302F9A5F40C9}" type="datetimeFigureOut">
              <a:rPr lang="es-UY" smtClean="0"/>
              <a:t>27/5/2020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F3EA56E-63FD-4DAE-89DF-81B211B96CAA}" type="slidenum">
              <a:rPr lang="es-UY" smtClean="0"/>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85086B-8238-47B7-A6E6-302F9A5F40C9}" type="datetimeFigureOut">
              <a:rPr lang="es-UY" smtClean="0"/>
              <a:t>27/5/2020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F3EA56E-63FD-4DAE-89DF-81B211B96CAA}" type="slidenum">
              <a:rPr lang="es-UY" smtClean="0"/>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D085086B-8238-47B7-A6E6-302F9A5F40C9}" type="datetimeFigureOut">
              <a:rPr lang="es-UY" smtClean="0"/>
              <a:t>27/5/2020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F3EA56E-63FD-4DAE-89DF-81B211B96CAA}" type="slidenum">
              <a:rPr lang="es-UY" smtClean="0"/>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085086B-8238-47B7-A6E6-302F9A5F40C9}" type="datetimeFigureOut">
              <a:rPr lang="es-UY" smtClean="0"/>
              <a:t>27/5/2020</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0F3EA56E-63FD-4DAE-89DF-81B211B96CAA}" type="slidenum">
              <a:rPr lang="es-UY" smtClean="0"/>
              <a:t>‹Nº›</a:t>
            </a:fld>
            <a:endParaRPr lang="es-UY"/>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085086B-8238-47B7-A6E6-302F9A5F40C9}" type="datetimeFigureOut">
              <a:rPr lang="es-UY" smtClean="0"/>
              <a:t>27/5/2020</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0F3EA56E-63FD-4DAE-89DF-81B211B96CAA}" type="slidenum">
              <a:rPr lang="es-UY" smtClean="0"/>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085086B-8238-47B7-A6E6-302F9A5F40C9}" type="datetimeFigureOut">
              <a:rPr lang="es-UY" smtClean="0"/>
              <a:t>27/5/2020</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0F3EA56E-63FD-4DAE-89DF-81B211B96CAA}" type="slidenum">
              <a:rPr lang="es-UY" smtClean="0"/>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5086B-8238-47B7-A6E6-302F9A5F40C9}" type="datetimeFigureOut">
              <a:rPr lang="es-UY" smtClean="0"/>
              <a:t>27/5/2020</a:t>
            </a:fld>
            <a:endParaRPr lang="es-UY"/>
          </a:p>
        </p:txBody>
      </p:sp>
      <p:sp>
        <p:nvSpPr>
          <p:cNvPr id="3" name="Footer Placeholder 2"/>
          <p:cNvSpPr>
            <a:spLocks noGrp="1"/>
          </p:cNvSpPr>
          <p:nvPr>
            <p:ph type="ftr" sz="quarter" idx="11"/>
          </p:nvPr>
        </p:nvSpPr>
        <p:spPr/>
        <p:txBody>
          <a:bodyPr/>
          <a:lstStyle/>
          <a:p>
            <a:endParaRPr lang="es-UY"/>
          </a:p>
        </p:txBody>
      </p:sp>
      <p:sp>
        <p:nvSpPr>
          <p:cNvPr id="4" name="Slide Number Placeholder 3"/>
          <p:cNvSpPr>
            <a:spLocks noGrp="1"/>
          </p:cNvSpPr>
          <p:nvPr>
            <p:ph type="sldNum" sz="quarter" idx="12"/>
          </p:nvPr>
        </p:nvSpPr>
        <p:spPr/>
        <p:txBody>
          <a:bodyPr/>
          <a:lstStyle/>
          <a:p>
            <a:fld id="{0F3EA56E-63FD-4DAE-89DF-81B211B96CAA}" type="slidenum">
              <a:rPr lang="es-UY" smtClean="0"/>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D085086B-8238-47B7-A6E6-302F9A5F40C9}" type="datetimeFigureOut">
              <a:rPr lang="es-UY" smtClean="0"/>
              <a:t>27/5/2020</a:t>
            </a:fld>
            <a:endParaRPr lang="es-UY"/>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UY"/>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F3EA56E-63FD-4DAE-89DF-81B211B96CAA}" type="slidenum">
              <a:rPr lang="es-UY" smtClean="0"/>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085086B-8238-47B7-A6E6-302F9A5F40C9}" type="datetimeFigureOut">
              <a:rPr lang="es-UY" smtClean="0"/>
              <a:t>27/5/2020</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0F3EA56E-63FD-4DAE-89DF-81B211B96CAA}" type="slidenum">
              <a:rPr lang="es-UY" smtClean="0"/>
              <a:t>‹Nº›</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085086B-8238-47B7-A6E6-302F9A5F40C9}" type="datetimeFigureOut">
              <a:rPr lang="es-UY" smtClean="0"/>
              <a:t>27/5/2020</a:t>
            </a:fld>
            <a:endParaRPr lang="es-UY"/>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UY"/>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F3EA56E-63FD-4DAE-89DF-81B211B96CAA}" type="slidenum">
              <a:rPr lang="es-UY" smtClean="0"/>
              <a:t>‹Nº›</a:t>
            </a:fld>
            <a:endParaRPr lang="es-UY"/>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mpo.com.uy/bases/codigo-civil/16603-1994/214" TargetMode="External"/><Relationship Id="rId2" Type="http://schemas.openxmlformats.org/officeDocument/2006/relationships/hyperlink" Target="https://www.impo.com.uy/bases/codigo-civil/16603-1994/213" TargetMode="External"/><Relationship Id="rId1" Type="http://schemas.openxmlformats.org/officeDocument/2006/relationships/slideLayout" Target="../slideLayouts/slideLayout7.xml"/><Relationship Id="rId5" Type="http://schemas.openxmlformats.org/officeDocument/2006/relationships/hyperlink" Target="https://www.impo.com.uy/bases/codigo-civil/16603-1994/216" TargetMode="External"/><Relationship Id="rId4" Type="http://schemas.openxmlformats.org/officeDocument/2006/relationships/hyperlink" Target="https://www.impo.com.uy/bases/codigo-civil/16603-1994/21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mpo.com.uy/bases/codigo-civil/16603-1994/228" TargetMode="External"/><Relationship Id="rId2" Type="http://schemas.openxmlformats.org/officeDocument/2006/relationships/hyperlink" Target="https://www.impo.com.uy/bases/codigo-civil/16603-1994/227"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impo.com.uy/bases/codigo-civil/16603-1994/23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404665"/>
            <a:ext cx="7772400" cy="864096"/>
          </a:xfrm>
        </p:spPr>
        <p:txBody>
          <a:bodyPr/>
          <a:lstStyle/>
          <a:p>
            <a:r>
              <a:rPr lang="es-UY" dirty="0" smtClean="0"/>
              <a:t>FILIACIÓN</a:t>
            </a:r>
            <a:endParaRPr lang="es-UY" dirty="0"/>
          </a:p>
        </p:txBody>
      </p:sp>
      <p:sp>
        <p:nvSpPr>
          <p:cNvPr id="4" name="3 CuadroTexto"/>
          <p:cNvSpPr txBox="1"/>
          <p:nvPr/>
        </p:nvSpPr>
        <p:spPr>
          <a:xfrm>
            <a:off x="827584" y="1988840"/>
            <a:ext cx="7344816" cy="3693319"/>
          </a:xfrm>
          <a:prstGeom prst="rect">
            <a:avLst/>
          </a:prstGeom>
          <a:noFill/>
        </p:spPr>
        <p:txBody>
          <a:bodyPr wrap="square" rtlCol="0">
            <a:spAutoFit/>
          </a:bodyPr>
          <a:lstStyle/>
          <a:p>
            <a:r>
              <a:rPr lang="es-UY" dirty="0" smtClean="0"/>
              <a:t>La filiación es el vínculo entre padres e hijos.</a:t>
            </a:r>
          </a:p>
          <a:p>
            <a:endParaRPr lang="es-UY" dirty="0"/>
          </a:p>
          <a:p>
            <a:r>
              <a:rPr lang="es-UY" dirty="0" smtClean="0"/>
              <a:t>Puede diferenciarse la filiación en sentido biológico de la filiación en sentido jurídico, no siempre hay coincidencias entre ambos, por ejemplo en la adopción.</a:t>
            </a:r>
          </a:p>
          <a:p>
            <a:endParaRPr lang="es-UY" dirty="0"/>
          </a:p>
          <a:p>
            <a:r>
              <a:rPr lang="es-UY" dirty="0" smtClean="0"/>
              <a:t>La filiación en sentido jurídico es generadora de derechos y obligaciones, por lo tanto para el reclamo de esos derechos y obligaciones es necesario que el vínculo jurídico (más allá de lo biológico) esté </a:t>
            </a:r>
            <a:r>
              <a:rPr lang="es-UY" dirty="0" err="1" smtClean="0"/>
              <a:t>constituído</a:t>
            </a:r>
            <a:r>
              <a:rPr lang="es-UY" dirty="0" smtClean="0"/>
              <a:t>.</a:t>
            </a:r>
          </a:p>
          <a:p>
            <a:endParaRPr lang="es-UY" dirty="0"/>
          </a:p>
          <a:p>
            <a:r>
              <a:rPr lang="es-UY" dirty="0" smtClean="0"/>
              <a:t>Nuestro Derecho menciona :</a:t>
            </a:r>
          </a:p>
          <a:p>
            <a:r>
              <a:rPr lang="es-UY" dirty="0" smtClean="0"/>
              <a:t>la Filiación Legítima o hoy en día llamada  matrimonial y </a:t>
            </a:r>
          </a:p>
          <a:p>
            <a:r>
              <a:rPr lang="es-UY" dirty="0" smtClean="0"/>
              <a:t>la Filiación Natural o  hoy en día llamada extramatrimonial</a:t>
            </a:r>
          </a:p>
        </p:txBody>
      </p:sp>
    </p:spTree>
    <p:extLst>
      <p:ext uri="{BB962C8B-B14F-4D97-AF65-F5344CB8AC3E}">
        <p14:creationId xmlns:p14="http://schemas.microsoft.com/office/powerpoint/2010/main" val="728563798"/>
      </p:ext>
    </p:extLst>
  </p:cSld>
  <p:clrMapOvr>
    <a:masterClrMapping/>
  </p:clrMapOvr>
  <mc:AlternateContent xmlns:mc="http://schemas.openxmlformats.org/markup-compatibility/2006">
    <mc:Choice xmlns:p14="http://schemas.microsoft.com/office/powerpoint/2010/main" Requires="p14">
      <p:transition spd="slow" p14:dur="2000" advTm="23043"/>
    </mc:Choice>
    <mc:Fallback>
      <p:transition spd="slow" advTm="2304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PRINCIPIOS RECTORES EN MATERIA DE FILIACIÓN</a:t>
            </a:r>
            <a:endParaRPr lang="es-UY" dirty="0"/>
          </a:p>
        </p:txBody>
      </p:sp>
      <p:sp>
        <p:nvSpPr>
          <p:cNvPr id="3" name="2 Marcador de contenido"/>
          <p:cNvSpPr>
            <a:spLocks noGrp="1"/>
          </p:cNvSpPr>
          <p:nvPr>
            <p:ph idx="1"/>
          </p:nvPr>
        </p:nvSpPr>
        <p:spPr>
          <a:xfrm>
            <a:off x="467544" y="1100628"/>
            <a:ext cx="7876356" cy="4704636"/>
          </a:xfrm>
        </p:spPr>
        <p:txBody>
          <a:bodyPr>
            <a:normAutofit/>
          </a:bodyPr>
          <a:lstStyle/>
          <a:p>
            <a:r>
              <a:rPr lang="es-ES" sz="2000" dirty="0"/>
              <a:t>Todo niño o adolescente tiene derecho a conocer quiénes son sus padres.-</a:t>
            </a:r>
          </a:p>
          <a:p>
            <a:r>
              <a:rPr lang="es-ES" sz="2000" dirty="0"/>
              <a:t>Todo niño o adolescente tiene derecho a recibir de sus padres o responsables protección y cuidados necesarios para su adecuado desarrollo integral.-</a:t>
            </a:r>
          </a:p>
          <a:p>
            <a:r>
              <a:rPr lang="es-ES" sz="2000"/>
              <a:t>Todo </a:t>
            </a:r>
            <a:r>
              <a:rPr lang="es-ES" sz="2000" smtClean="0"/>
              <a:t>progenitor tiene </a:t>
            </a:r>
            <a:r>
              <a:rPr lang="es-ES" sz="2000" dirty="0"/>
              <a:t>derecho – deber de reconocer a su hijo.-</a:t>
            </a:r>
          </a:p>
          <a:p>
            <a:r>
              <a:rPr lang="es-ES" sz="2000" dirty="0"/>
              <a:t>La mera inscripción en el Registro Civil implica su reconocimiento a partir de la vigencia del </a:t>
            </a:r>
            <a:r>
              <a:rPr lang="es-ES" sz="2000" dirty="0" smtClean="0"/>
              <a:t>Código de la Niñez y Adolescencia.-</a:t>
            </a:r>
            <a:endParaRPr lang="es-ES" sz="2000" dirty="0"/>
          </a:p>
          <a:p>
            <a:r>
              <a:rPr lang="es-ES" sz="2000" dirty="0"/>
              <a:t>Hijos habidos dentro y fuera del matrimonio gozan de idénticos derechos.-</a:t>
            </a:r>
          </a:p>
          <a:p>
            <a:pPr marL="0" indent="0">
              <a:buNone/>
            </a:pPr>
            <a:endParaRPr lang="es-UY" sz="2000" dirty="0"/>
          </a:p>
        </p:txBody>
      </p:sp>
    </p:spTree>
    <p:extLst>
      <p:ext uri="{BB962C8B-B14F-4D97-AF65-F5344CB8AC3E}">
        <p14:creationId xmlns:p14="http://schemas.microsoft.com/office/powerpoint/2010/main" val="2490925558"/>
      </p:ext>
    </p:extLst>
  </p:cSld>
  <p:clrMapOvr>
    <a:masterClrMapping/>
  </p:clrMapOvr>
  <mc:AlternateContent xmlns:mc="http://schemas.openxmlformats.org/markup-compatibility/2006">
    <mc:Choice xmlns:p14="http://schemas.microsoft.com/office/powerpoint/2010/main" Requires="p14">
      <p:transition spd="slow" p14:dur="2000" advTm="9716"/>
    </mc:Choice>
    <mc:Fallback>
      <p:transition spd="slow" advTm="971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51519" y="692696"/>
            <a:ext cx="8611113" cy="52603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400" b="1" i="0" u="none" strike="noStrike" cap="none" normalizeH="0" baseline="0" dirty="0" smtClean="0">
                <a:ln>
                  <a:noFill/>
                </a:ln>
                <a:solidFill>
                  <a:srgbClr val="40749D"/>
                </a:solidFill>
                <a:effectLst/>
                <a:latin typeface="Arial" pitchFamily="34" charset="0"/>
                <a:cs typeface="Arial" pitchFamily="34" charset="0"/>
              </a:rPr>
              <a:t>TITULO VI - DE LA PATERNIDAD Y FILIACION</a:t>
            </a:r>
            <a:br>
              <a:rPr kumimoji="0" lang="es-UY" sz="1400" b="1" i="0" u="none" strike="noStrike" cap="none" normalizeH="0" baseline="0" dirty="0" smtClean="0">
                <a:ln>
                  <a:noFill/>
                </a:ln>
                <a:solidFill>
                  <a:srgbClr val="40749D"/>
                </a:solidFill>
                <a:effectLst/>
                <a:latin typeface="Arial" pitchFamily="34" charset="0"/>
                <a:cs typeface="Arial" pitchFamily="34" charset="0"/>
              </a:rPr>
            </a:br>
            <a:r>
              <a:rPr kumimoji="0" lang="es-UY" sz="1400" b="1" i="0" u="none" strike="noStrike" cap="none" normalizeH="0" baseline="0" dirty="0" smtClean="0">
                <a:ln>
                  <a:noFill/>
                </a:ln>
                <a:solidFill>
                  <a:srgbClr val="40749D"/>
                </a:solidFill>
                <a:effectLst/>
                <a:latin typeface="Arial" pitchFamily="34" charset="0"/>
                <a:cs typeface="Arial" pitchFamily="34" charset="0"/>
              </a:rPr>
              <a:t>CAPITULO I - DE LOS HIJOS LEGITIMOS</a:t>
            </a:r>
            <a:br>
              <a:rPr kumimoji="0" lang="es-UY" sz="1400" b="1" i="0" u="none" strike="noStrike" cap="none" normalizeH="0" baseline="0" dirty="0" smtClean="0">
                <a:ln>
                  <a:noFill/>
                </a:ln>
                <a:solidFill>
                  <a:srgbClr val="40749D"/>
                </a:solidFill>
                <a:effectLst/>
                <a:latin typeface="Arial" pitchFamily="34" charset="0"/>
                <a:cs typeface="Arial" pitchFamily="34" charset="0"/>
              </a:rPr>
            </a:br>
            <a:endParaRPr kumimoji="0" lang="es-UY" sz="1400" b="1" i="0" u="none" strike="noStrike" cap="none" normalizeH="0" baseline="0" dirty="0" smtClean="0">
              <a:ln>
                <a:noFill/>
              </a:ln>
              <a:solidFill>
                <a:srgbClr val="40749D"/>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400" b="0" i="0" u="none" strike="noStrike" cap="none" normalizeH="0" baseline="0" dirty="0" smtClean="0">
                <a:ln>
                  <a:noFill/>
                </a:ln>
                <a:solidFill>
                  <a:srgbClr val="ACAAAD"/>
                </a:solidFill>
                <a:effectLst/>
                <a:latin typeface="Arial" pitchFamily="34" charset="0"/>
                <a:cs typeface="Arial" pitchFamily="34" charset="0"/>
                <a:hlinkClick r:id="rId2"/>
              </a:rPr>
              <a:t>Artículo 213</a:t>
            </a:r>
            <a:endParaRPr kumimoji="0" lang="es-UY" sz="1400" b="0" i="0" u="none" strike="noStrike" cap="none" normalizeH="0" baseline="0" dirty="0" smtClean="0">
              <a:ln>
                <a:noFill/>
              </a:ln>
              <a:solidFill>
                <a:srgbClr val="333333"/>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400" b="0" i="0" u="none" strike="noStrike" cap="none" normalizeH="0" baseline="0" dirty="0" smtClean="0">
                <a:ln>
                  <a:noFill/>
                </a:ln>
                <a:solidFill>
                  <a:srgbClr val="333333"/>
                </a:solidFill>
                <a:effectLst/>
                <a:latin typeface="Arial" pitchFamily="34" charset="0"/>
                <a:cs typeface="Arial" pitchFamily="34" charset="0"/>
              </a:rPr>
              <a:t>Se considerarán legítimos únicamente los hijos que procedan de matrimonio civil</a:t>
            </a: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400" b="0" i="0" u="none" strike="noStrike" cap="none" normalizeH="0" baseline="0" dirty="0" smtClean="0">
                <a:ln>
                  <a:noFill/>
                </a:ln>
                <a:solidFill>
                  <a:srgbClr val="333333"/>
                </a:solidFill>
                <a:effectLst/>
                <a:latin typeface="Arial" pitchFamily="34" charset="0"/>
                <a:cs typeface="Arial" pitchFamily="34" charset="0"/>
              </a:rPr>
              <a:t> y los legitimados adoptivamente. </a:t>
            </a:r>
          </a:p>
          <a:p>
            <a:r>
              <a:rPr kumimoji="0" lang="es-UY" sz="1400" b="0" i="0" u="none" strike="noStrike" cap="none" normalizeH="0" baseline="0" dirty="0" smtClean="0">
                <a:ln>
                  <a:noFill/>
                </a:ln>
                <a:solidFill>
                  <a:schemeClr val="tx1"/>
                </a:solidFill>
                <a:effectLst/>
                <a:latin typeface="Arial" pitchFamily="34" charset="0"/>
                <a:cs typeface="Arial" pitchFamily="34" charset="0"/>
              </a:rPr>
              <a:t/>
            </a:r>
            <a:br>
              <a:rPr kumimoji="0" lang="es-UY" sz="1400" b="0" i="0" u="none" strike="noStrike" cap="none" normalizeH="0" baseline="0" dirty="0" smtClean="0">
                <a:ln>
                  <a:noFill/>
                </a:ln>
                <a:solidFill>
                  <a:schemeClr val="tx1"/>
                </a:solidFill>
                <a:effectLst/>
                <a:latin typeface="Arial" pitchFamily="34" charset="0"/>
                <a:cs typeface="Arial" pitchFamily="34" charset="0"/>
              </a:rPr>
            </a:br>
            <a:r>
              <a:rPr lang="es-ES" sz="1400" dirty="0">
                <a:latin typeface="Arial" pitchFamily="34" charset="0"/>
                <a:cs typeface="Arial" pitchFamily="34" charset="0"/>
                <a:hlinkClick r:id="rId3"/>
              </a:rPr>
              <a:t>Artículo 214</a:t>
            </a:r>
            <a:endParaRPr lang="es-ES" sz="1400" dirty="0">
              <a:latin typeface="Arial" pitchFamily="34" charset="0"/>
              <a:cs typeface="Arial" pitchFamily="34" charset="0"/>
            </a:endParaRPr>
          </a:p>
          <a:p>
            <a:r>
              <a:rPr lang="es-ES" sz="1400" dirty="0" smtClean="0">
                <a:latin typeface="Arial" pitchFamily="34" charset="0"/>
                <a:cs typeface="Arial" pitchFamily="34" charset="0"/>
              </a:rPr>
              <a:t>Viviendo los cónyuges de consuno, y sin perjuicio de la prueba en contrario, la ley considera al otro cónyuge, jurídicamente progenitor de la criatura concebida por su esposa durante el matrimonio. Las personas legitimadas por la ley, podrán destruir esta presunción acreditando que el vínculo biológico no existe.</a:t>
            </a:r>
          </a:p>
          <a:p>
            <a:r>
              <a:rPr lang="es-ES" sz="1400" dirty="0" smtClean="0">
                <a:latin typeface="Arial" pitchFamily="34" charset="0"/>
                <a:cs typeface="Arial" pitchFamily="34" charset="0"/>
              </a:rPr>
              <a:t> </a:t>
            </a:r>
            <a:r>
              <a:rPr lang="es-ES" sz="1400" dirty="0" err="1" smtClean="0">
                <a:latin typeface="Arial" pitchFamily="34" charset="0"/>
                <a:cs typeface="Arial" pitchFamily="34" charset="0"/>
              </a:rPr>
              <a:t>Exceptúanse</a:t>
            </a:r>
            <a:r>
              <a:rPr lang="es-ES" sz="1400" dirty="0" smtClean="0">
                <a:latin typeface="Arial" pitchFamily="34" charset="0"/>
                <a:cs typeface="Arial" pitchFamily="34" charset="0"/>
              </a:rPr>
              <a:t> de lo dispuesto en el inciso anterior, las personas que están imposibilitadas biológicamente entre sí para la concepción y antes de la fecundación del óvulo ambos acepten bajo acuerdo expreso y escrito ser progenitores jurídicos del hijo matrimonial</a:t>
            </a:r>
            <a:r>
              <a:rPr lang="es-ES" sz="1400" dirty="0" smtClean="0"/>
              <a:t>.</a:t>
            </a:r>
          </a:p>
          <a:p>
            <a:endParaRPr kumimoji="0" lang="es-ES" sz="1400" b="0" i="0" u="none" strike="noStrike" cap="none" normalizeH="0" baseline="0" dirty="0">
              <a:ln>
                <a:noFill/>
              </a:ln>
              <a:solidFill>
                <a:schemeClr val="tx1"/>
              </a:solidFill>
              <a:effectLst/>
              <a:latin typeface="Arial" pitchFamily="34" charset="0"/>
              <a:cs typeface="Arial" pitchFamily="34" charset="0"/>
            </a:endParaRPr>
          </a:p>
          <a:p>
            <a:r>
              <a:rPr lang="es-ES" sz="1400" dirty="0">
                <a:latin typeface="Arial" pitchFamily="34" charset="0"/>
                <a:cs typeface="Arial" pitchFamily="34" charset="0"/>
                <a:hlinkClick r:id="rId4"/>
              </a:rPr>
              <a:t>Artículo 215</a:t>
            </a:r>
            <a:endParaRPr lang="es-ES" sz="1400" dirty="0">
              <a:latin typeface="Arial" pitchFamily="34" charset="0"/>
              <a:cs typeface="Arial" pitchFamily="34" charset="0"/>
            </a:endParaRPr>
          </a:p>
          <a:p>
            <a:r>
              <a:rPr lang="es-ES" sz="1400" dirty="0" smtClean="0">
                <a:latin typeface="Arial" pitchFamily="34" charset="0"/>
                <a:cs typeface="Arial" pitchFamily="34" charset="0"/>
              </a:rPr>
              <a:t>Se considera concebida dentro del matrimonio, a la criatura nacida fuera de los ciento ochenta días después de contraído este y dentro de los trescientos días siguientes a su disolución.</a:t>
            </a:r>
          </a:p>
          <a:p>
            <a:endParaRPr kumimoji="0" lang="es-ES" sz="1400" b="0" i="0" u="none" strike="noStrike" cap="none" normalizeH="0" baseline="0" dirty="0">
              <a:ln>
                <a:noFill/>
              </a:ln>
              <a:solidFill>
                <a:schemeClr val="tx1"/>
              </a:solidFill>
              <a:effectLst/>
              <a:latin typeface="Arial" pitchFamily="34" charset="0"/>
              <a:cs typeface="Arial" pitchFamily="34" charset="0"/>
            </a:endParaRPr>
          </a:p>
          <a:p>
            <a:r>
              <a:rPr lang="es-ES" sz="1400" dirty="0">
                <a:latin typeface="Arial" pitchFamily="34" charset="0"/>
                <a:cs typeface="Arial" pitchFamily="34" charset="0"/>
                <a:hlinkClick r:id="rId5"/>
              </a:rPr>
              <a:t>Artículo 216</a:t>
            </a:r>
            <a:endParaRPr lang="es-ES" sz="1400" dirty="0">
              <a:latin typeface="Arial" pitchFamily="34" charset="0"/>
              <a:cs typeface="Arial" pitchFamily="34" charset="0"/>
            </a:endParaRPr>
          </a:p>
          <a:p>
            <a:r>
              <a:rPr lang="es-ES" sz="1400" dirty="0" smtClean="0">
                <a:latin typeface="Arial" pitchFamily="34" charset="0"/>
                <a:cs typeface="Arial" pitchFamily="34" charset="0"/>
              </a:rPr>
              <a:t>Se considera, asimismo, la existencia de vínculo filial con el cónyuge que no concibió a la criatura nacida del otro cónyuge, dentro de los ciento ochenta días siguientes al matrimonio, siempre que aquel haya conocido el embarazo antes de contraer matrimonio o haya admitido su relación </a:t>
            </a:r>
            <a:r>
              <a:rPr lang="es-ES" sz="1400" dirty="0" err="1" smtClean="0">
                <a:latin typeface="Arial" pitchFamily="34" charset="0"/>
                <a:cs typeface="Arial" pitchFamily="34" charset="0"/>
              </a:rPr>
              <a:t>filiatoria</a:t>
            </a:r>
            <a:r>
              <a:rPr lang="es-ES" sz="1400" dirty="0" smtClean="0">
                <a:latin typeface="Arial" pitchFamily="34" charset="0"/>
                <a:cs typeface="Arial" pitchFamily="34" charset="0"/>
              </a:rPr>
              <a:t> expresa (no se incluye en esta circunstancia el acuerdo expreso referido anteriormente) o tácitamente por cualquier medio inequívoco.</a:t>
            </a:r>
            <a:endParaRPr kumimoji="0" lang="es-UY"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755576" y="116632"/>
            <a:ext cx="4334841" cy="369332"/>
          </a:xfrm>
          <a:prstGeom prst="rect">
            <a:avLst/>
          </a:prstGeom>
          <a:noFill/>
        </p:spPr>
        <p:txBody>
          <a:bodyPr wrap="none" rtlCol="0">
            <a:spAutoFit/>
          </a:bodyPr>
          <a:lstStyle/>
          <a:p>
            <a:r>
              <a:rPr lang="es-UY" dirty="0" smtClean="0"/>
              <a:t>ALGUNAS DISPOSICIONES DEL CÓDIGO CIVIL</a:t>
            </a:r>
            <a:endParaRPr lang="es-UY" dirty="0"/>
          </a:p>
        </p:txBody>
      </p:sp>
    </p:spTree>
    <p:extLst>
      <p:ext uri="{BB962C8B-B14F-4D97-AF65-F5344CB8AC3E}">
        <p14:creationId xmlns:p14="http://schemas.microsoft.com/office/powerpoint/2010/main" val="1769632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1510410"/>
            <a:ext cx="1266693" cy="646331"/>
          </a:xfrm>
          <a:prstGeom prst="rect">
            <a:avLst/>
          </a:prstGeom>
          <a:noFill/>
        </p:spPr>
        <p:txBody>
          <a:bodyPr wrap="none" rtlCol="0">
            <a:spAutoFit/>
          </a:bodyPr>
          <a:lstStyle/>
          <a:p>
            <a:r>
              <a:rPr lang="es-UY" dirty="0" smtClean="0"/>
              <a:t>HIJOS </a:t>
            </a:r>
          </a:p>
          <a:p>
            <a:r>
              <a:rPr lang="es-UY" dirty="0" smtClean="0"/>
              <a:t>LEGÍTIMOS</a:t>
            </a:r>
            <a:endParaRPr lang="es-UY" dirty="0"/>
          </a:p>
        </p:txBody>
      </p:sp>
      <p:sp>
        <p:nvSpPr>
          <p:cNvPr id="5" name="4 Abrir llave"/>
          <p:cNvSpPr/>
          <p:nvPr/>
        </p:nvSpPr>
        <p:spPr>
          <a:xfrm>
            <a:off x="1629834" y="1159210"/>
            <a:ext cx="208806" cy="16561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6" name="5 CuadroTexto"/>
          <p:cNvSpPr txBox="1"/>
          <p:nvPr/>
        </p:nvSpPr>
        <p:spPr>
          <a:xfrm>
            <a:off x="1838640" y="1002579"/>
            <a:ext cx="6909824" cy="2031325"/>
          </a:xfrm>
          <a:prstGeom prst="rect">
            <a:avLst/>
          </a:prstGeom>
          <a:noFill/>
        </p:spPr>
        <p:txBody>
          <a:bodyPr wrap="square" rtlCol="0">
            <a:spAutoFit/>
          </a:bodyPr>
          <a:lstStyle/>
          <a:p>
            <a:endParaRPr lang="es-UY" dirty="0" smtClean="0"/>
          </a:p>
          <a:p>
            <a:r>
              <a:rPr lang="es-UY" dirty="0" smtClean="0"/>
              <a:t>Hijos habidos en el  matrimonio : se considera concebida dentro</a:t>
            </a:r>
          </a:p>
          <a:p>
            <a:r>
              <a:rPr lang="es-ES" dirty="0" smtClean="0"/>
              <a:t>Del matrimonio si nace después de 180 días de celebrado o antes de 300 días de disuelto</a:t>
            </a:r>
            <a:endParaRPr lang="es-UY" dirty="0" smtClean="0"/>
          </a:p>
          <a:p>
            <a:endParaRPr lang="es-UY" dirty="0"/>
          </a:p>
          <a:p>
            <a:r>
              <a:rPr lang="es-UY" dirty="0" smtClean="0"/>
              <a:t>- Legitimados por el subsiguiente matrimonio de sus padres  ( cuando el matrimonio de los    padres es posterior al nacimiento del hijo)</a:t>
            </a:r>
            <a:endParaRPr lang="es-UY" dirty="0"/>
          </a:p>
        </p:txBody>
      </p:sp>
      <p:sp>
        <p:nvSpPr>
          <p:cNvPr id="10" name="9 CuadroTexto"/>
          <p:cNvSpPr txBox="1"/>
          <p:nvPr/>
        </p:nvSpPr>
        <p:spPr>
          <a:xfrm>
            <a:off x="395536" y="3717032"/>
            <a:ext cx="8280920" cy="1908215"/>
          </a:xfrm>
          <a:prstGeom prst="rect">
            <a:avLst/>
          </a:prstGeom>
          <a:noFill/>
        </p:spPr>
        <p:txBody>
          <a:bodyPr wrap="square" rtlCol="0">
            <a:spAutoFit/>
          </a:bodyPr>
          <a:lstStyle/>
          <a:p>
            <a:r>
              <a:rPr lang="es-ES" b="1" u="sng" dirty="0"/>
              <a:t>PROGENITURA JURÍDICA</a:t>
            </a:r>
            <a:endParaRPr lang="es-ES" dirty="0"/>
          </a:p>
          <a:p>
            <a:r>
              <a:rPr lang="es-ES" sz="2000" dirty="0">
                <a:latin typeface="Arial" pitchFamily="34" charset="0"/>
                <a:cs typeface="Arial" pitchFamily="34" charset="0"/>
              </a:rPr>
              <a:t>En el caso de cónyuges </a:t>
            </a:r>
            <a:r>
              <a:rPr lang="es-ES" sz="2000" i="1" dirty="0">
                <a:latin typeface="Arial" pitchFamily="34" charset="0"/>
                <a:cs typeface="Arial" pitchFamily="34" charset="0"/>
              </a:rPr>
              <a:t>“imposibilitados biológicamente entre sí para la concepción”</a:t>
            </a:r>
            <a:r>
              <a:rPr lang="es-ES" sz="2000" dirty="0">
                <a:latin typeface="Arial" pitchFamily="34" charset="0"/>
                <a:cs typeface="Arial" pitchFamily="34" charset="0"/>
              </a:rPr>
              <a:t> </a:t>
            </a:r>
            <a:r>
              <a:rPr lang="es-ES" sz="2000" dirty="0" smtClean="0">
                <a:latin typeface="Arial" pitchFamily="34" charset="0"/>
                <a:cs typeface="Arial" pitchFamily="34" charset="0"/>
              </a:rPr>
              <a:t> ( por ejemplo un matrimonio homosexual) se </a:t>
            </a:r>
            <a:r>
              <a:rPr lang="es-ES" sz="2000" dirty="0">
                <a:latin typeface="Arial" pitchFamily="34" charset="0"/>
                <a:cs typeface="Arial" pitchFamily="34" charset="0"/>
              </a:rPr>
              <a:t>prevé la posibilidad de que ambas personas acepten bajo </a:t>
            </a:r>
            <a:r>
              <a:rPr lang="es-ES" sz="2000" b="1" u="sng" dirty="0">
                <a:latin typeface="Arial" pitchFamily="34" charset="0"/>
                <a:cs typeface="Arial" pitchFamily="34" charset="0"/>
              </a:rPr>
              <a:t>acuerdo expreso, escrito y anterior</a:t>
            </a:r>
            <a:r>
              <a:rPr lang="es-ES" sz="2000" dirty="0">
                <a:latin typeface="Arial" pitchFamily="34" charset="0"/>
                <a:cs typeface="Arial" pitchFamily="34" charset="0"/>
              </a:rPr>
              <a:t> a la </a:t>
            </a:r>
            <a:r>
              <a:rPr lang="es-ES" sz="2000" i="1" dirty="0">
                <a:latin typeface="Arial" pitchFamily="34" charset="0"/>
                <a:cs typeface="Arial" pitchFamily="34" charset="0"/>
              </a:rPr>
              <a:t>fecundación</a:t>
            </a:r>
            <a:r>
              <a:rPr lang="es-ES" sz="2000" dirty="0">
                <a:latin typeface="Arial" pitchFamily="34" charset="0"/>
                <a:cs typeface="Arial" pitchFamily="34" charset="0"/>
              </a:rPr>
              <a:t> ser progenitores jurídicos del hijo matrimonial</a:t>
            </a:r>
            <a:r>
              <a:rPr lang="es-ES" sz="2000" dirty="0" smtClean="0"/>
              <a:t>.</a:t>
            </a:r>
            <a:endParaRPr lang="es-ES" sz="2000" dirty="0"/>
          </a:p>
        </p:txBody>
      </p:sp>
    </p:spTree>
    <p:extLst>
      <p:ext uri="{BB962C8B-B14F-4D97-AF65-F5344CB8AC3E}">
        <p14:creationId xmlns:p14="http://schemas.microsoft.com/office/powerpoint/2010/main" val="2727471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51519" y="1225535"/>
            <a:ext cx="8640961" cy="3967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b="1" i="0" u="none" strike="noStrike" cap="none" normalizeH="0" baseline="0" dirty="0" smtClean="0">
                <a:ln>
                  <a:noFill/>
                </a:ln>
                <a:solidFill>
                  <a:srgbClr val="40749D"/>
                </a:solidFill>
                <a:effectLst/>
                <a:latin typeface="Arial" pitchFamily="34" charset="0"/>
                <a:cs typeface="Arial" pitchFamily="34" charset="0"/>
              </a:rPr>
              <a:t>CAPITULO II - DE LOS HIJOS NATURALES</a:t>
            </a:r>
            <a:br>
              <a:rPr kumimoji="0" lang="es-UY" b="1" i="0" u="none" strike="noStrike" cap="none" normalizeH="0" baseline="0" dirty="0" smtClean="0">
                <a:ln>
                  <a:noFill/>
                </a:ln>
                <a:solidFill>
                  <a:srgbClr val="40749D"/>
                </a:solidFill>
                <a:effectLst/>
                <a:latin typeface="Arial" pitchFamily="34" charset="0"/>
                <a:cs typeface="Arial" pitchFamily="34" charset="0"/>
              </a:rPr>
            </a:br>
            <a:r>
              <a:rPr kumimoji="0" lang="es-UY" b="1" i="0" u="none" strike="noStrike" cap="none" normalizeH="0" baseline="0" dirty="0" smtClean="0">
                <a:ln>
                  <a:noFill/>
                </a:ln>
                <a:solidFill>
                  <a:srgbClr val="40749D"/>
                </a:solidFill>
                <a:effectLst/>
                <a:latin typeface="Arial" pitchFamily="34" charset="0"/>
                <a:cs typeface="Arial" pitchFamily="34" charset="0"/>
              </a:rPr>
              <a:t>SECCION I - DE LA LEGITIMACION DE LOS HIJOS NATURALES</a:t>
            </a:r>
            <a:br>
              <a:rPr kumimoji="0" lang="es-UY" b="1" i="0" u="none" strike="noStrike" cap="none" normalizeH="0" baseline="0" dirty="0" smtClean="0">
                <a:ln>
                  <a:noFill/>
                </a:ln>
                <a:solidFill>
                  <a:srgbClr val="40749D"/>
                </a:solidFill>
                <a:effectLst/>
                <a:latin typeface="Arial" pitchFamily="34" charset="0"/>
                <a:cs typeface="Arial" pitchFamily="34" charset="0"/>
              </a:rPr>
            </a:br>
            <a:endParaRPr kumimoji="0" lang="es-UY" b="1" i="0" u="none" strike="noStrike" cap="none" normalizeH="0" baseline="0" dirty="0" smtClean="0">
              <a:ln>
                <a:noFill/>
              </a:ln>
              <a:solidFill>
                <a:srgbClr val="40749D"/>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smtClean="0">
                <a:ln>
                  <a:noFill/>
                </a:ln>
                <a:solidFill>
                  <a:srgbClr val="ACAAAD"/>
                </a:solidFill>
                <a:effectLst/>
                <a:latin typeface="Arial" pitchFamily="34" charset="0"/>
                <a:cs typeface="Arial" pitchFamily="34" charset="0"/>
                <a:hlinkClick r:id="rId2"/>
              </a:rPr>
              <a:t>Artículo 227</a:t>
            </a:r>
            <a:endParaRPr kumimoji="0" lang="es-UY" b="0" i="0" u="none" strike="noStrike" cap="none" normalizeH="0" baseline="0" dirty="0" smtClean="0">
              <a:ln>
                <a:noFill/>
              </a:ln>
              <a:solidFill>
                <a:srgbClr val="333333"/>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smtClean="0">
                <a:ln>
                  <a:noFill/>
                </a:ln>
                <a:solidFill>
                  <a:srgbClr val="333333"/>
                </a:solidFill>
                <a:effectLst/>
                <a:latin typeface="Arial" pitchFamily="34" charset="0"/>
                <a:cs typeface="Arial" pitchFamily="34" charset="0"/>
              </a:rPr>
              <a:t>Son hijos naturales los nacidos de padres que, en el acto de la concepción, no estaban unidos por matrimonio. No tienen, sin embargo, la calidad legal de hijos naturales, sino cuando son reconocidos o declarados tales, con arreglo a lo dispuesto en la Sección siguiente</a:t>
            </a:r>
            <a:r>
              <a:rPr kumimoji="0" lang="es-UY" b="0" i="0" u="none" strike="noStrike" cap="none" normalizeH="0" baseline="0" dirty="0" smtClean="0">
                <a:ln>
                  <a:noFill/>
                </a:ln>
                <a:solidFill>
                  <a:srgbClr val="333333"/>
                </a:solidFill>
                <a:effectLst/>
                <a:latin typeface="Courier New" pitchFamily="49" charset="0"/>
                <a:cs typeface="Courier New" pitchFamily="49" charset="0"/>
              </a:rPr>
              <a:t>.</a:t>
            </a:r>
            <a:r>
              <a:rPr kumimoji="0" lang="es-UY"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s-UY" dirty="0">
              <a:latin typeface="Arial" pitchFamily="34" charset="0"/>
              <a:cs typeface="Arial" pitchFamily="34" charset="0"/>
            </a:endParaRPr>
          </a:p>
          <a:p>
            <a:r>
              <a:rPr lang="es-ES" dirty="0">
                <a:latin typeface="Arial" pitchFamily="34" charset="0"/>
                <a:cs typeface="Arial" pitchFamily="34" charset="0"/>
                <a:hlinkClick r:id="rId3"/>
              </a:rPr>
              <a:t>Artículo 228</a:t>
            </a:r>
            <a:endParaRPr lang="es-ES" dirty="0">
              <a:latin typeface="Arial" pitchFamily="34" charset="0"/>
              <a:cs typeface="Arial" pitchFamily="34" charset="0"/>
            </a:endParaRPr>
          </a:p>
          <a:p>
            <a:r>
              <a:rPr lang="es-ES" dirty="0" smtClean="0">
                <a:latin typeface="Arial" pitchFamily="34" charset="0"/>
                <a:cs typeface="Arial" pitchFamily="34" charset="0"/>
              </a:rPr>
              <a:t>Los hijos naturales pueden solamente legitimarse por subsiguiente matrimonio válido de sus padres</a:t>
            </a:r>
            <a:r>
              <a:rPr lang="es-ES" dirty="0" smtClean="0"/>
              <a:t>.</a:t>
            </a:r>
          </a:p>
          <a:p>
            <a:endParaRPr kumimoji="0" lang="es-ES" sz="1800" b="0" i="0" u="none" strike="noStrike" cap="none" normalizeH="0" baseline="0" dirty="0">
              <a:ln>
                <a:noFill/>
              </a:ln>
              <a:solidFill>
                <a:schemeClr val="tx1"/>
              </a:solidFill>
              <a:effectLst/>
              <a:latin typeface="Arial" pitchFamily="34" charset="0"/>
              <a:cs typeface="Arial" pitchFamily="34" charset="0"/>
            </a:endParaRPr>
          </a:p>
          <a:p>
            <a:endParaRPr kumimoji="0" lang="es-UY"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77591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12968" cy="6336704"/>
          </a:xfrm>
        </p:spPr>
        <p:txBody>
          <a:bodyPr>
            <a:normAutofit/>
          </a:bodyPr>
          <a:lstStyle/>
          <a:p>
            <a:r>
              <a:rPr lang="es-ES" b="1" dirty="0"/>
              <a:t>SECCION II - DEL RECONOCIMIENTO DE LOS HIJOS NATURALES Y DE LA INVESTIGACION DE LA FILIACION NATURAL</a:t>
            </a:r>
            <a:br>
              <a:rPr lang="es-ES" b="1" dirty="0"/>
            </a:br>
            <a:endParaRPr lang="es-ES" b="1" dirty="0"/>
          </a:p>
          <a:p>
            <a:r>
              <a:rPr lang="es-ES" dirty="0">
                <a:latin typeface="Arial" pitchFamily="34" charset="0"/>
                <a:cs typeface="Arial" pitchFamily="34" charset="0"/>
                <a:hlinkClick r:id="rId2"/>
              </a:rPr>
              <a:t>Artículo 233</a:t>
            </a:r>
            <a:endParaRPr lang="es-ES" dirty="0">
              <a:latin typeface="Arial" pitchFamily="34" charset="0"/>
              <a:cs typeface="Arial" pitchFamily="34" charset="0"/>
            </a:endParaRPr>
          </a:p>
          <a:p>
            <a:r>
              <a:rPr lang="es-ES" dirty="0">
                <a:latin typeface="Arial" pitchFamily="34" charset="0"/>
                <a:cs typeface="Arial" pitchFamily="34" charset="0"/>
              </a:rPr>
              <a:t>El reconocimiento de un hijo natural puede hacerse expresa o tácitamente. El reconocimiento expreso debe hacerse por escritura pública o por testamento o ante el Oficial del Estado Civil en el acto de la inscripción del nacimiento o después de verificada. Cuando se efectúe el reconocimiento ante el Oficial del Estado Civil, si la persona que lo hace no fuese de conocimiento del funcionario, deberá justificar su identidad con dos testigos de conocimiento de éste, todo lo cual deberá constar en el acta. Cuando se haga el reconocimiento después de la inscripción del nacimiento, deberá acompañarse la partida respectiva. El reconocimiento tácito es el que resulta de la constatación, ante el Juez competente, de la posesión notoria del estado de hijo natural de conformidad con los artículos 44, 46, 47 y 48 de este Código en lo que fueren aplicables.</a:t>
            </a:r>
            <a:endParaRPr lang="es-ES" dirty="0" smtClean="0"/>
          </a:p>
          <a:p>
            <a:endParaRPr lang="es-ES" dirty="0"/>
          </a:p>
          <a:p>
            <a:r>
              <a:rPr lang="es-ES" b="1" dirty="0" smtClean="0"/>
              <a:t>Art. 234 El hijo natural podrá ser reconocido por su padre y su madre de común acuerdo o por uno solo de ellos.</a:t>
            </a:r>
          </a:p>
          <a:p>
            <a:r>
              <a:rPr lang="es-ES" b="1" dirty="0" smtClean="0"/>
              <a:t>Art.236 Cuando el padre o la madre reconozca separadamente un hijo natural, no podrá revelar en el acto de reconocimiento el nombre de la persona con quien lo </a:t>
            </a:r>
            <a:r>
              <a:rPr lang="es-ES" b="1" dirty="0" err="1" smtClean="0"/>
              <a:t>hubo,a</a:t>
            </a:r>
            <a:r>
              <a:rPr lang="es-ES" b="1" dirty="0" smtClean="0"/>
              <a:t> menos que ésta ya lo hubiese reconocido.</a:t>
            </a:r>
            <a:endParaRPr lang="es-UY" b="1" dirty="0"/>
          </a:p>
        </p:txBody>
      </p:sp>
    </p:spTree>
    <p:extLst>
      <p:ext uri="{BB962C8B-B14F-4D97-AF65-F5344CB8AC3E}">
        <p14:creationId xmlns:p14="http://schemas.microsoft.com/office/powerpoint/2010/main" val="2881105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1177395"/>
            <a:ext cx="8820472" cy="3693319"/>
          </a:xfrm>
          <a:prstGeom prst="rect">
            <a:avLst/>
          </a:prstGeom>
          <a:noFill/>
        </p:spPr>
        <p:txBody>
          <a:bodyPr wrap="square" rtlCol="0">
            <a:spAutoFit/>
          </a:bodyPr>
          <a:lstStyle/>
          <a:p>
            <a:r>
              <a:rPr lang="es-UY" dirty="0" smtClean="0"/>
              <a:t>FILIACIÓN NATURAL   son hijos naturales lo que nacen de padres que no están casados</a:t>
            </a:r>
          </a:p>
          <a:p>
            <a:endParaRPr lang="es-UY" dirty="0"/>
          </a:p>
          <a:p>
            <a:r>
              <a:rPr lang="es-UY" dirty="0" smtClean="0"/>
              <a:t>Para que se constituya jurídicamente la filiación el hijo deber ser RECONOCIDO</a:t>
            </a:r>
          </a:p>
          <a:p>
            <a:endParaRPr lang="es-UY" dirty="0"/>
          </a:p>
          <a:p>
            <a:r>
              <a:rPr lang="es-UY" dirty="0" smtClean="0"/>
              <a:t>TIPOS DE   RECONOCIMIENTO:</a:t>
            </a:r>
          </a:p>
          <a:p>
            <a:r>
              <a:rPr lang="es-UY" dirty="0" smtClean="0"/>
              <a:t>           </a:t>
            </a:r>
          </a:p>
          <a:p>
            <a:r>
              <a:rPr lang="es-UY" dirty="0"/>
              <a:t> </a:t>
            </a:r>
            <a:r>
              <a:rPr lang="es-UY" dirty="0" smtClean="0"/>
              <a:t>  A) EXPRESO VOLUNTARIO : a) En el Registro Civil al momento de la inscripción o                       posterior</a:t>
            </a:r>
          </a:p>
          <a:p>
            <a:endParaRPr lang="es-UY" dirty="0"/>
          </a:p>
          <a:p>
            <a:r>
              <a:rPr lang="es-UY" dirty="0" smtClean="0"/>
              <a:t>        b) Por Escritura Pública ( escribano)</a:t>
            </a:r>
          </a:p>
          <a:p>
            <a:endParaRPr lang="es-UY" dirty="0"/>
          </a:p>
          <a:p>
            <a:r>
              <a:rPr lang="es-UY" dirty="0" smtClean="0"/>
              <a:t>        c)  Testamento</a:t>
            </a:r>
          </a:p>
          <a:p>
            <a:r>
              <a:rPr lang="es-ES" dirty="0" smtClean="0"/>
              <a:t>       EXPRESO FORZOSO :  declaración judicial de paternidad o maternidad</a:t>
            </a:r>
            <a:endParaRPr lang="es-UY" dirty="0"/>
          </a:p>
        </p:txBody>
      </p:sp>
      <p:sp>
        <p:nvSpPr>
          <p:cNvPr id="30" name="29 CuadroTexto"/>
          <p:cNvSpPr txBox="1"/>
          <p:nvPr/>
        </p:nvSpPr>
        <p:spPr>
          <a:xfrm>
            <a:off x="323528" y="5366001"/>
            <a:ext cx="7493402" cy="646331"/>
          </a:xfrm>
          <a:prstGeom prst="rect">
            <a:avLst/>
          </a:prstGeom>
          <a:noFill/>
        </p:spPr>
        <p:txBody>
          <a:bodyPr wrap="square" rtlCol="0">
            <a:spAutoFit/>
          </a:bodyPr>
          <a:lstStyle/>
          <a:p>
            <a:r>
              <a:rPr lang="es-UY" dirty="0" smtClean="0"/>
              <a:t>B) TÁCITO     _ se presume de los hechos de haber tratado y presentado </a:t>
            </a:r>
          </a:p>
          <a:p>
            <a:r>
              <a:rPr lang="es-UY" dirty="0"/>
              <a:t> </a:t>
            </a:r>
            <a:r>
              <a:rPr lang="es-UY" dirty="0" smtClean="0"/>
              <a:t>                    al hijo como tal ( POSESIÓN NOTORIA DEL ESTADO CIVIL)</a:t>
            </a:r>
            <a:endParaRPr lang="es-UY" dirty="0"/>
          </a:p>
        </p:txBody>
      </p:sp>
    </p:spTree>
    <p:extLst>
      <p:ext uri="{BB962C8B-B14F-4D97-AF65-F5344CB8AC3E}">
        <p14:creationId xmlns:p14="http://schemas.microsoft.com/office/powerpoint/2010/main" val="1947738867"/>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287</TotalTime>
  <Words>384</Words>
  <Application>Microsoft Office PowerPoint</Application>
  <PresentationFormat>Presentación en pantalla (4:3)</PresentationFormat>
  <Paragraphs>65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Ángulos</vt:lpstr>
      <vt:lpstr>FILIACIÓN</vt:lpstr>
      <vt:lpstr>PRINCIPIOS RECTORES EN MATERIA DE FILIACIÓN</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FILIACIÓN</dc:title>
  <dc:creator>Vero</dc:creator>
  <cp:lastModifiedBy>Vero</cp:lastModifiedBy>
  <cp:revision>22</cp:revision>
  <dcterms:created xsi:type="dcterms:W3CDTF">2020-05-22T19:10:30Z</dcterms:created>
  <dcterms:modified xsi:type="dcterms:W3CDTF">2020-05-27T20:48:09Z</dcterms:modified>
</cp:coreProperties>
</file>