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61" r:id="rId4"/>
    <p:sldId id="263" r:id="rId5"/>
    <p:sldId id="262" r:id="rId6"/>
    <p:sldId id="264" r:id="rId7"/>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17" name="16 Marcador de pie de página"/>
          <p:cNvSpPr>
            <a:spLocks noGrp="1"/>
          </p:cNvSpPr>
          <p:nvPr>
            <p:ph type="ftr" sz="quarter" idx="11"/>
          </p:nvPr>
        </p:nvSpPr>
        <p:spPr/>
        <p:txBody>
          <a:bodyPr/>
          <a:lstStyle/>
          <a:p>
            <a:endParaRPr lang="es-UY"/>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14CF9D-FE1D-432A-8508-FFFDBE366A7B}" type="slidenum">
              <a:rPr lang="es-UY" smtClean="0"/>
              <a:t>‹Nº›</a:t>
            </a:fld>
            <a:endParaRPr lang="es-UY"/>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F814CF9D-FE1D-432A-8508-FFFDBE366A7B}" type="slidenum">
              <a:rPr lang="es-UY" smtClean="0"/>
              <a:t>‹Nº›</a:t>
            </a:fld>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F814CF9D-FE1D-432A-8508-FFFDBE366A7B}" type="slidenum">
              <a:rPr lang="es-UY" smtClean="0"/>
              <a:t>‹Nº›</a:t>
            </a:fld>
            <a:endParaRPr lang="es-UY"/>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5" name="4 Marcador de pie de página"/>
          <p:cNvSpPr>
            <a:spLocks noGrp="1"/>
          </p:cNvSpPr>
          <p:nvPr>
            <p:ph type="ftr" sz="quarter" idx="11"/>
          </p:nvPr>
        </p:nvSpPr>
        <p:spPr/>
        <p:txBody>
          <a:bodyPr/>
          <a:lstStyle/>
          <a:p>
            <a:endParaRPr lang="es-UY"/>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a:xfrm>
            <a:off x="4361688" y="1026372"/>
            <a:ext cx="457200" cy="441325"/>
          </a:xfrm>
        </p:spPr>
        <p:txBody>
          <a:bodyPr/>
          <a:lstStyle/>
          <a:p>
            <a:fld id="{F814CF9D-FE1D-432A-8508-FFFDBE366A7B}" type="slidenum">
              <a:rPr lang="es-UY" smtClean="0"/>
              <a:t>‹Nº›</a:t>
            </a:fld>
            <a:endParaRPr lang="es-UY"/>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UY"/>
          </a:p>
        </p:txBody>
      </p:sp>
      <p:sp>
        <p:nvSpPr>
          <p:cNvPr id="4" name="3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14CF9D-FE1D-432A-8508-FFFDBE366A7B}" type="slidenum">
              <a:rPr lang="es-UY" smtClean="0"/>
              <a:t>‹Nº›</a:t>
            </a:fld>
            <a:endParaRPr lang="es-UY"/>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0D245210-AE94-4DE7-AD30-CEE533870E20}" type="datetimeFigureOut">
              <a:rPr lang="es-UY" smtClean="0"/>
              <a:t>14/5/2020</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F814CF9D-FE1D-432A-8508-FFFDBE366A7B}" type="slidenum">
              <a:rPr lang="es-UY" smtClean="0"/>
              <a:t>‹Nº›</a:t>
            </a:fld>
            <a:endParaRPr lang="es-UY"/>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8" name="7 Marcador de pie de página"/>
          <p:cNvSpPr>
            <a:spLocks noGrp="1"/>
          </p:cNvSpPr>
          <p:nvPr>
            <p:ph type="ftr" sz="quarter" idx="11"/>
          </p:nvPr>
        </p:nvSpPr>
        <p:spPr>
          <a:xfrm>
            <a:off x="304800" y="6409944"/>
            <a:ext cx="3581400" cy="365760"/>
          </a:xfrm>
        </p:spPr>
        <p:txBody>
          <a:bodyPr/>
          <a:lstStyle/>
          <a:p>
            <a:endParaRPr lang="es-UY"/>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F814CF9D-FE1D-432A-8508-FFFDBE366A7B}" type="slidenum">
              <a:rPr lang="es-UY" smtClean="0"/>
              <a:t>‹Nº›</a:t>
            </a:fld>
            <a:endParaRPr lang="es-UY"/>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a:xfrm>
            <a:off x="4343400" y="1036020"/>
            <a:ext cx="457200" cy="441325"/>
          </a:xfrm>
        </p:spPr>
        <p:txBody>
          <a:bodyPr/>
          <a:lstStyle/>
          <a:p>
            <a:fld id="{F814CF9D-FE1D-432A-8508-FFFDBE366A7B}" type="slidenum">
              <a:rPr lang="es-UY" smtClean="0"/>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F814CF9D-FE1D-432A-8508-FFFDBE366A7B}" type="slidenum">
              <a:rPr lang="es-UY" smtClean="0"/>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814CF9D-FE1D-432A-8508-FFFDBE366A7B}" type="slidenum">
              <a:rPr lang="es-UY" smtClean="0"/>
              <a:t>‹Nº›</a:t>
            </a:fld>
            <a:endParaRPr lang="es-UY"/>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0D245210-AE94-4DE7-AD30-CEE533870E20}" type="datetimeFigureOut">
              <a:rPr lang="es-UY" smtClean="0"/>
              <a:t>14/5/2020</a:t>
            </a:fld>
            <a:endParaRPr lang="es-UY"/>
          </a:p>
        </p:txBody>
      </p:sp>
      <p:sp>
        <p:nvSpPr>
          <p:cNvPr id="6" name="5 Marcador de pie de página"/>
          <p:cNvSpPr>
            <a:spLocks noGrp="1"/>
          </p:cNvSpPr>
          <p:nvPr>
            <p:ph type="ftr" sz="quarter" idx="11"/>
          </p:nvPr>
        </p:nvSpPr>
        <p:spPr>
          <a:xfrm>
            <a:off x="301752" y="6410848"/>
            <a:ext cx="3383280" cy="365760"/>
          </a:xfrm>
        </p:spPr>
        <p:txBody>
          <a:bodyPr/>
          <a:lstStyle/>
          <a:p>
            <a:endParaRPr lang="es-U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F814CF9D-FE1D-432A-8508-FFFDBE366A7B}" type="slidenum">
              <a:rPr lang="es-UY" smtClean="0"/>
              <a:t>‹Nº›</a:t>
            </a:fld>
            <a:endParaRPr lang="es-UY"/>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0D245210-AE94-4DE7-AD30-CEE533870E20}" type="datetimeFigureOut">
              <a:rPr lang="es-UY" smtClean="0"/>
              <a:t>14/5/2020</a:t>
            </a:fld>
            <a:endParaRPr lang="es-UY"/>
          </a:p>
        </p:txBody>
      </p:sp>
      <p:sp>
        <p:nvSpPr>
          <p:cNvPr id="6" name="5 Marcador de pie de página"/>
          <p:cNvSpPr>
            <a:spLocks noGrp="1"/>
          </p:cNvSpPr>
          <p:nvPr>
            <p:ph type="ftr" sz="quarter" idx="11"/>
          </p:nvPr>
        </p:nvSpPr>
        <p:spPr>
          <a:xfrm>
            <a:off x="301752" y="6410848"/>
            <a:ext cx="3584448" cy="365760"/>
          </a:xfrm>
        </p:spPr>
        <p:txBody>
          <a:bodyPr/>
          <a:lstStyle/>
          <a:p>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245210-AE94-4DE7-AD30-CEE533870E20}" type="datetimeFigureOut">
              <a:rPr lang="es-UY" smtClean="0"/>
              <a:t>14/5/2020</a:t>
            </a:fld>
            <a:endParaRPr lang="es-UY"/>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UY"/>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814CF9D-FE1D-432A-8508-FFFDBE366A7B}" type="slidenum">
              <a:rPr lang="es-UY" smtClean="0"/>
              <a:t>‹Nº›</a:t>
            </a:fld>
            <a:endParaRPr lang="es-UY"/>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2780928"/>
            <a:ext cx="7848872" cy="3960440"/>
          </a:xfrm>
        </p:spPr>
        <p:txBody>
          <a:bodyPr>
            <a:normAutofit/>
          </a:bodyPr>
          <a:lstStyle/>
          <a:p>
            <a:r>
              <a:rPr lang="es-ES" dirty="0" smtClean="0"/>
              <a:t>Es una regla de comportamiento bilateral y coercible , dictada por los órganos del Estado.</a:t>
            </a:r>
          </a:p>
          <a:p>
            <a:r>
              <a:rPr lang="es-ES" dirty="0" smtClean="0"/>
              <a:t>Características :</a:t>
            </a:r>
          </a:p>
          <a:p>
            <a:r>
              <a:rPr lang="es-ES" dirty="0" smtClean="0"/>
              <a:t>-Generalidad</a:t>
            </a:r>
          </a:p>
          <a:p>
            <a:r>
              <a:rPr lang="es-ES" dirty="0" smtClean="0"/>
              <a:t>  -</a:t>
            </a:r>
            <a:r>
              <a:rPr lang="es-ES" dirty="0" err="1" smtClean="0"/>
              <a:t>Imperatividad</a:t>
            </a:r>
            <a:endParaRPr lang="es-ES" dirty="0" smtClean="0"/>
          </a:p>
          <a:p>
            <a:r>
              <a:rPr lang="es-ES" dirty="0" smtClean="0"/>
              <a:t>    -Obligatoriedad</a:t>
            </a:r>
          </a:p>
          <a:p>
            <a:r>
              <a:rPr lang="es-ES" dirty="0" smtClean="0"/>
              <a:t>-Bilateralidad</a:t>
            </a:r>
          </a:p>
          <a:p>
            <a:r>
              <a:rPr lang="es-ES" dirty="0" smtClean="0"/>
              <a:t>  -Coercibilidad</a:t>
            </a:r>
            <a:endParaRPr lang="es-UY" dirty="0"/>
          </a:p>
        </p:txBody>
      </p:sp>
      <p:sp>
        <p:nvSpPr>
          <p:cNvPr id="2" name="1 Título"/>
          <p:cNvSpPr>
            <a:spLocks noGrp="1"/>
          </p:cNvSpPr>
          <p:nvPr>
            <p:ph type="ctrTitle"/>
          </p:nvPr>
        </p:nvSpPr>
        <p:spPr>
          <a:xfrm>
            <a:off x="611560" y="332656"/>
            <a:ext cx="7772400" cy="1470025"/>
          </a:xfrm>
        </p:spPr>
        <p:txBody>
          <a:bodyPr/>
          <a:lstStyle/>
          <a:p>
            <a:r>
              <a:rPr lang="es-ES" dirty="0" smtClean="0"/>
              <a:t>LA NORMA JURÍDICA</a:t>
            </a:r>
            <a:endParaRPr lang="es-UY" dirty="0"/>
          </a:p>
        </p:txBody>
      </p:sp>
    </p:spTree>
    <p:extLst>
      <p:ext uri="{BB962C8B-B14F-4D97-AF65-F5344CB8AC3E}">
        <p14:creationId xmlns:p14="http://schemas.microsoft.com/office/powerpoint/2010/main" val="913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48680"/>
            <a:ext cx="8496944" cy="5632311"/>
          </a:xfrm>
          <a:prstGeom prst="rect">
            <a:avLst/>
          </a:prstGeom>
          <a:noFill/>
        </p:spPr>
        <p:txBody>
          <a:bodyPr wrap="square" rtlCol="0">
            <a:spAutoFit/>
          </a:bodyPr>
          <a:lstStyle/>
          <a:p>
            <a:r>
              <a:rPr lang="es-ES" dirty="0" smtClean="0"/>
              <a:t>OBLIGATORIEDAD:  la norma jurídica no es de acatamiento optativo, si bien tenemos la posibilidad de no seguirla, su no acatamiento implicaría la aplicación de una sanción.</a:t>
            </a:r>
          </a:p>
          <a:p>
            <a:endParaRPr lang="es-ES" dirty="0"/>
          </a:p>
          <a:p>
            <a:r>
              <a:rPr lang="es-ES" dirty="0" smtClean="0"/>
              <a:t>GENERALIDAD: se aplican a un número indeterminado de personas, a todos los que se encuentran en la situación prevista por la norma.</a:t>
            </a:r>
          </a:p>
          <a:p>
            <a:endParaRPr lang="es-ES" dirty="0"/>
          </a:p>
          <a:p>
            <a:r>
              <a:rPr lang="es-ES" dirty="0" smtClean="0"/>
              <a:t>IMPERATIVIDAD : las normas constituyen </a:t>
            </a:r>
            <a:r>
              <a:rPr lang="es-ES" dirty="0"/>
              <a:t>o</a:t>
            </a:r>
            <a:r>
              <a:rPr lang="es-ES" dirty="0" smtClean="0"/>
              <a:t>rden, mandatos, no dan una sugerencia o recomendación.</a:t>
            </a:r>
          </a:p>
          <a:p>
            <a:endParaRPr lang="es-ES" dirty="0"/>
          </a:p>
          <a:p>
            <a:r>
              <a:rPr lang="es-ES" dirty="0" smtClean="0"/>
              <a:t>BILATERALIDAD: si bien la norma jurídica limita nuestro margen de libertad, al mismo tiempo nos garantiza nuestros derechos subjetivos. La norma impone deberes correlativos de facultades o derechos.</a:t>
            </a:r>
          </a:p>
          <a:p>
            <a:endParaRPr lang="es-ES" dirty="0"/>
          </a:p>
          <a:p>
            <a:r>
              <a:rPr lang="es-ES" dirty="0" smtClean="0"/>
              <a:t>COERCIBILIDAD: es la posibilidad de emplear la fuerza para conseguir el cumplimiento de lo previsto por la </a:t>
            </a:r>
            <a:r>
              <a:rPr lang="es-ES" dirty="0" err="1" smtClean="0"/>
              <a:t>norma.Es</a:t>
            </a:r>
            <a:r>
              <a:rPr lang="es-ES" dirty="0" smtClean="0"/>
              <a:t> la posibilidad de que sea cumplida aún de forma no espontánea.</a:t>
            </a:r>
          </a:p>
          <a:p>
            <a:r>
              <a:rPr lang="es-ES" dirty="0" smtClean="0"/>
              <a:t>La coercibilidad es una de las principales características del Derecho, cuando sus preceptos no son cumplidos espontáneamente, el Derecho exige de determinadas autoridades una acción coactiva.</a:t>
            </a:r>
          </a:p>
          <a:p>
            <a:r>
              <a:rPr lang="es-ES" dirty="0"/>
              <a:t> </a:t>
            </a:r>
            <a:r>
              <a:rPr lang="es-ES" dirty="0" smtClean="0"/>
              <a:t> coacción es diferente a coercibilidad.</a:t>
            </a:r>
            <a:endParaRPr lang="es-UY" dirty="0"/>
          </a:p>
        </p:txBody>
      </p:sp>
    </p:spTree>
    <p:extLst>
      <p:ext uri="{BB962C8B-B14F-4D97-AF65-F5344CB8AC3E}">
        <p14:creationId xmlns:p14="http://schemas.microsoft.com/office/powerpoint/2010/main" val="127299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r>
              <a:rPr lang="es-ES" dirty="0" smtClean="0"/>
              <a:t>ESTRUCTURA DE LA NORMA JURÍDICA</a:t>
            </a:r>
            <a:endParaRPr lang="es-UY" dirty="0"/>
          </a:p>
        </p:txBody>
      </p:sp>
      <p:sp>
        <p:nvSpPr>
          <p:cNvPr id="3" name="2 CuadroTexto"/>
          <p:cNvSpPr txBox="1"/>
          <p:nvPr/>
        </p:nvSpPr>
        <p:spPr>
          <a:xfrm>
            <a:off x="323528" y="1412776"/>
            <a:ext cx="8496944" cy="5078313"/>
          </a:xfrm>
          <a:prstGeom prst="rect">
            <a:avLst/>
          </a:prstGeom>
          <a:noFill/>
        </p:spPr>
        <p:txBody>
          <a:bodyPr wrap="square" rtlCol="0">
            <a:spAutoFit/>
          </a:bodyPr>
          <a:lstStyle/>
          <a:p>
            <a:r>
              <a:rPr lang="es-ES" dirty="0" smtClean="0"/>
              <a:t>Para Hans Kelsen las normas son técnicas de motivación social, instrumentos para inducir a los individuos a comportarse de determinada manera.</a:t>
            </a:r>
          </a:p>
          <a:p>
            <a:r>
              <a:rPr lang="es-ES" dirty="0" smtClean="0"/>
              <a:t>La norma jurídica es el anuncio de lo que hará el Estado en caso que las personas entren en la hipótesis normativa.</a:t>
            </a:r>
          </a:p>
          <a:p>
            <a:r>
              <a:rPr lang="es-ES" dirty="0" smtClean="0"/>
              <a:t>ELEMENTOS:  </a:t>
            </a:r>
          </a:p>
          <a:p>
            <a:r>
              <a:rPr lang="es-ES" dirty="0"/>
              <a:t> </a:t>
            </a:r>
            <a:r>
              <a:rPr lang="es-ES" dirty="0" smtClean="0"/>
              <a:t>                       - SUPUESTO DE HECHO ( antecedente) es la descripción de una conducta o aquella realidad que ha sido incorporada a una norma jurídica como condición para el nacimiento de una </a:t>
            </a:r>
          </a:p>
          <a:p>
            <a:endParaRPr lang="es-ES" dirty="0"/>
          </a:p>
          <a:p>
            <a:r>
              <a:rPr lang="es-ES" dirty="0" smtClean="0"/>
              <a:t>                        - CONSECUENCIA JURÍDICA.</a:t>
            </a:r>
          </a:p>
          <a:p>
            <a:r>
              <a:rPr lang="es-ES" dirty="0"/>
              <a:t> </a:t>
            </a:r>
            <a:r>
              <a:rPr lang="es-ES" dirty="0" smtClean="0"/>
              <a:t>                 </a:t>
            </a:r>
          </a:p>
          <a:p>
            <a:r>
              <a:rPr lang="es-ES" dirty="0"/>
              <a:t> </a:t>
            </a:r>
            <a:r>
              <a:rPr lang="es-ES" dirty="0" smtClean="0"/>
              <a:t>                       - NEXO DE IMPUTACIÓN . Es el enlace lógico  entre uno y otro</a:t>
            </a:r>
          </a:p>
          <a:p>
            <a:r>
              <a:rPr lang="es-ES" dirty="0"/>
              <a:t> </a:t>
            </a:r>
            <a:r>
              <a:rPr lang="es-ES" dirty="0" smtClean="0"/>
              <a:t> </a:t>
            </a:r>
          </a:p>
          <a:p>
            <a:r>
              <a:rPr lang="es-ES" dirty="0"/>
              <a:t> </a:t>
            </a:r>
            <a:r>
              <a:rPr lang="es-ES" dirty="0" smtClean="0"/>
              <a:t>    “ si es A, debe ser B”</a:t>
            </a:r>
          </a:p>
          <a:p>
            <a:r>
              <a:rPr lang="es-ES" dirty="0" smtClean="0"/>
              <a:t>A los juicios de DEBER SER se les llama también </a:t>
            </a:r>
            <a:r>
              <a:rPr lang="es-ES" dirty="0" err="1" smtClean="0">
                <a:solidFill>
                  <a:srgbClr val="FF0000"/>
                </a:solidFill>
              </a:rPr>
              <a:t>imputativos</a:t>
            </a:r>
            <a:r>
              <a:rPr lang="es-ES" dirty="0" smtClean="0"/>
              <a:t>, porque se imputa una consecuencia a una condición, y se les llama también </a:t>
            </a:r>
            <a:r>
              <a:rPr lang="es-ES" dirty="0" smtClean="0">
                <a:solidFill>
                  <a:srgbClr val="FF0000"/>
                </a:solidFill>
              </a:rPr>
              <a:t>Normativos, </a:t>
            </a:r>
            <a:r>
              <a:rPr lang="es-ES" dirty="0" smtClean="0"/>
              <a:t>porque su función no es explicar los hechos, sino encauzar el comportamiento humano.</a:t>
            </a:r>
            <a:endParaRPr lang="es-ES" dirty="0">
              <a:solidFill>
                <a:srgbClr val="FF0000"/>
              </a:solidFill>
            </a:endParaRPr>
          </a:p>
          <a:p>
            <a:endParaRPr lang="es-UY" dirty="0"/>
          </a:p>
        </p:txBody>
      </p:sp>
    </p:spTree>
    <p:extLst>
      <p:ext uri="{BB962C8B-B14F-4D97-AF65-F5344CB8AC3E}">
        <p14:creationId xmlns:p14="http://schemas.microsoft.com/office/powerpoint/2010/main" val="2632907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SANCIONES</a:t>
            </a:r>
            <a:endParaRPr lang="es-UY" dirty="0"/>
          </a:p>
        </p:txBody>
      </p:sp>
      <p:sp>
        <p:nvSpPr>
          <p:cNvPr id="3" name="2 CuadroTexto"/>
          <p:cNvSpPr txBox="1"/>
          <p:nvPr/>
        </p:nvSpPr>
        <p:spPr>
          <a:xfrm>
            <a:off x="539552" y="2060848"/>
            <a:ext cx="7416824" cy="3139321"/>
          </a:xfrm>
          <a:prstGeom prst="rect">
            <a:avLst/>
          </a:prstGeom>
          <a:noFill/>
        </p:spPr>
        <p:txBody>
          <a:bodyPr wrap="square" rtlCol="0">
            <a:spAutoFit/>
          </a:bodyPr>
          <a:lstStyle/>
          <a:p>
            <a:r>
              <a:rPr lang="es-ES" dirty="0" smtClean="0"/>
              <a:t>ES LA CONSECUENCIA JURÍDICA POR EL NO CUMPLIMIENTO DE LA NORMA</a:t>
            </a:r>
          </a:p>
          <a:p>
            <a:endParaRPr lang="es-ES" dirty="0"/>
          </a:p>
          <a:p>
            <a:endParaRPr lang="es-ES" dirty="0" smtClean="0"/>
          </a:p>
          <a:p>
            <a:endParaRPr lang="es-ES" dirty="0" smtClean="0"/>
          </a:p>
          <a:p>
            <a:r>
              <a:rPr lang="es-ES" dirty="0" smtClean="0"/>
              <a:t>TIPOS       </a:t>
            </a:r>
            <a:r>
              <a:rPr lang="es-ES" dirty="0" smtClean="0"/>
              <a:t>    NO </a:t>
            </a:r>
            <a:r>
              <a:rPr lang="es-ES" dirty="0" smtClean="0"/>
              <a:t>ORGANIZADAS</a:t>
            </a:r>
          </a:p>
          <a:p>
            <a:endParaRPr lang="es-ES" dirty="0"/>
          </a:p>
          <a:p>
            <a:endParaRPr lang="es-ES" dirty="0" smtClean="0"/>
          </a:p>
          <a:p>
            <a:r>
              <a:rPr lang="es-ES" dirty="0"/>
              <a:t> </a:t>
            </a:r>
            <a:r>
              <a:rPr lang="es-ES" dirty="0" smtClean="0"/>
              <a:t>                 </a:t>
            </a:r>
            <a:r>
              <a:rPr lang="es-ES" dirty="0" smtClean="0"/>
              <a:t>        ORGANIZADAS           </a:t>
            </a:r>
            <a:r>
              <a:rPr lang="es-ES" dirty="0" smtClean="0"/>
              <a:t>NO COACTIVAS</a:t>
            </a:r>
          </a:p>
          <a:p>
            <a:endParaRPr lang="es-ES" dirty="0"/>
          </a:p>
          <a:p>
            <a:r>
              <a:rPr lang="es-ES" dirty="0" smtClean="0"/>
              <a:t>                                                          </a:t>
            </a:r>
            <a:r>
              <a:rPr lang="es-ES" dirty="0" smtClean="0"/>
              <a:t>           COACTIVAS</a:t>
            </a:r>
            <a:endParaRPr lang="es-UY" dirty="0"/>
          </a:p>
        </p:txBody>
      </p:sp>
      <p:sp>
        <p:nvSpPr>
          <p:cNvPr id="6" name="5 Abrir llave"/>
          <p:cNvSpPr/>
          <p:nvPr/>
        </p:nvSpPr>
        <p:spPr>
          <a:xfrm>
            <a:off x="1499756" y="3140968"/>
            <a:ext cx="360040" cy="1512168"/>
          </a:xfrm>
          <a:prstGeom prst="leftBrace">
            <a:avLst>
              <a:gd name="adj1" fmla="val 8333"/>
              <a:gd name="adj2" fmla="val 34425"/>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7" name="6 Abrir llave"/>
          <p:cNvSpPr/>
          <p:nvPr/>
        </p:nvSpPr>
        <p:spPr>
          <a:xfrm>
            <a:off x="3892995" y="3840582"/>
            <a:ext cx="288032" cy="1368152"/>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Tree>
    <p:extLst>
      <p:ext uri="{BB962C8B-B14F-4D97-AF65-F5344CB8AC3E}">
        <p14:creationId xmlns:p14="http://schemas.microsoft.com/office/powerpoint/2010/main" val="42394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692696"/>
            <a:ext cx="7920880" cy="4801314"/>
          </a:xfrm>
          <a:prstGeom prst="rect">
            <a:avLst/>
          </a:prstGeom>
          <a:noFill/>
        </p:spPr>
        <p:txBody>
          <a:bodyPr wrap="square" rtlCol="0">
            <a:spAutoFit/>
          </a:bodyPr>
          <a:lstStyle/>
          <a:p>
            <a:r>
              <a:rPr lang="es-ES" dirty="0" smtClean="0">
                <a:solidFill>
                  <a:srgbClr val="FF0000"/>
                </a:solidFill>
              </a:rPr>
              <a:t>VALIDEZ:</a:t>
            </a:r>
            <a:r>
              <a:rPr lang="es-ES" dirty="0"/>
              <a:t> </a:t>
            </a:r>
            <a:r>
              <a:rPr lang="es-ES" dirty="0" smtClean="0"/>
              <a:t>se considera como </a:t>
            </a:r>
            <a:r>
              <a:rPr lang="es-ES" dirty="0"/>
              <a:t>válida una norma cuando cumple con los requisitos formales y materiales necesarios para su producción. La validez de la norma no depende sólo del acto de su promulgación y publicación, </a:t>
            </a:r>
            <a:r>
              <a:rPr lang="es-ES" dirty="0" smtClean="0"/>
              <a:t>sino de quien la formula esté autorizado a hacerlo y por el procedimiento previsto por otra norma válida.</a:t>
            </a:r>
          </a:p>
          <a:p>
            <a:endParaRPr lang="es-ES" dirty="0">
              <a:solidFill>
                <a:srgbClr val="FF0000"/>
              </a:solidFill>
            </a:endParaRPr>
          </a:p>
          <a:p>
            <a:r>
              <a:rPr lang="es-ES" dirty="0" smtClean="0">
                <a:solidFill>
                  <a:srgbClr val="FF0000"/>
                </a:solidFill>
              </a:rPr>
              <a:t>VIGENCIA: </a:t>
            </a:r>
            <a:r>
              <a:rPr lang="es-ES" dirty="0" smtClean="0"/>
              <a:t> que la norma exista en un momento determinado y pueda exigirse su cumplimiento, la entrada en vigor implica que la norma despliega las consecuencias jurídicas previstas. Refiere al lapso de tiempo en el cual permanece el carácter prescriptivo de la norma.</a:t>
            </a:r>
          </a:p>
          <a:p>
            <a:endParaRPr lang="es-ES" dirty="0">
              <a:solidFill>
                <a:srgbClr val="FF0000"/>
              </a:solidFill>
            </a:endParaRPr>
          </a:p>
          <a:p>
            <a:r>
              <a:rPr lang="es-ES" dirty="0" smtClean="0">
                <a:solidFill>
                  <a:srgbClr val="FF0000"/>
                </a:solidFill>
              </a:rPr>
              <a:t>EFICACIA: </a:t>
            </a:r>
            <a:r>
              <a:rPr lang="es-ES" dirty="0" smtClean="0"/>
              <a:t>la capacidad de la norma para funcionar como causante de tal fenómeno. Refiere al impacto de la norma sobre el mundo social.</a:t>
            </a:r>
          </a:p>
          <a:p>
            <a:endParaRPr lang="es-ES" dirty="0"/>
          </a:p>
          <a:p>
            <a:r>
              <a:rPr lang="es-ES" dirty="0" smtClean="0">
                <a:solidFill>
                  <a:srgbClr val="FF0000"/>
                </a:solidFill>
              </a:rPr>
              <a:t>LEGITIMIDAD: </a:t>
            </a:r>
            <a:r>
              <a:rPr lang="es-ES" dirty="0" smtClean="0"/>
              <a:t>eficacia ideológica de la norma, es decir obtener cierto grado de consenso de parte de los gobernados. Se vincula a la cuestión o justificación del poder, se identificaría con su concordancia con un sistema de valores de una sociedad dada en un momento determinado.</a:t>
            </a:r>
            <a:endParaRPr lang="es-UY" dirty="0">
              <a:solidFill>
                <a:srgbClr val="FF0000"/>
              </a:solidFill>
            </a:endParaRPr>
          </a:p>
        </p:txBody>
      </p:sp>
    </p:spTree>
    <p:extLst>
      <p:ext uri="{BB962C8B-B14F-4D97-AF65-F5344CB8AC3E}">
        <p14:creationId xmlns:p14="http://schemas.microsoft.com/office/powerpoint/2010/main" val="368700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ORDEN JURÍDICO</a:t>
            </a:r>
            <a:endParaRPr lang="es-UY" dirty="0"/>
          </a:p>
        </p:txBody>
      </p:sp>
      <p:sp>
        <p:nvSpPr>
          <p:cNvPr id="3" name="2 CuadroTexto"/>
          <p:cNvSpPr txBox="1"/>
          <p:nvPr/>
        </p:nvSpPr>
        <p:spPr>
          <a:xfrm>
            <a:off x="251520" y="1700808"/>
            <a:ext cx="8352928" cy="4524315"/>
          </a:xfrm>
          <a:prstGeom prst="rect">
            <a:avLst/>
          </a:prstGeom>
          <a:noFill/>
        </p:spPr>
        <p:txBody>
          <a:bodyPr wrap="square" rtlCol="0">
            <a:spAutoFit/>
          </a:bodyPr>
          <a:lstStyle/>
          <a:p>
            <a:r>
              <a:rPr lang="es-ES" dirty="0" smtClean="0"/>
              <a:t>Conjunto de normas jurídicas que configuran un sistema  dotado de  UNIDAD, PLENITUD Y COHERENCIA</a:t>
            </a:r>
          </a:p>
          <a:p>
            <a:endParaRPr lang="es-ES" dirty="0"/>
          </a:p>
          <a:p>
            <a:r>
              <a:rPr lang="es-ES" dirty="0" smtClean="0">
                <a:solidFill>
                  <a:srgbClr val="FF0000"/>
                </a:solidFill>
              </a:rPr>
              <a:t>UNIDAD.  </a:t>
            </a:r>
            <a:r>
              <a:rPr lang="es-ES" dirty="0" smtClean="0"/>
              <a:t>todas las normas responden a elementos que le dan cohesión y permiten identificarlas como parte de un todo</a:t>
            </a:r>
          </a:p>
          <a:p>
            <a:endParaRPr lang="es-ES" dirty="0">
              <a:solidFill>
                <a:srgbClr val="FF0000"/>
              </a:solidFill>
            </a:endParaRPr>
          </a:p>
          <a:p>
            <a:r>
              <a:rPr lang="es-ES" dirty="0" smtClean="0">
                <a:solidFill>
                  <a:srgbClr val="FF0000"/>
                </a:solidFill>
              </a:rPr>
              <a:t>PLENITUD: </a:t>
            </a:r>
            <a:r>
              <a:rPr lang="es-ES" dirty="0" smtClean="0"/>
              <a:t>Un sistema jurídico no deja ninguna hipótesis sin solución, ya que el mismo sistema establece los mecanismos para llenar los vacíos o ausencia de soluciones.</a:t>
            </a:r>
          </a:p>
          <a:p>
            <a:endParaRPr lang="es-ES" dirty="0">
              <a:solidFill>
                <a:srgbClr val="FF0000"/>
              </a:solidFill>
            </a:endParaRPr>
          </a:p>
          <a:p>
            <a:r>
              <a:rPr lang="es-ES" dirty="0" smtClean="0">
                <a:solidFill>
                  <a:srgbClr val="FF0000"/>
                </a:solidFill>
              </a:rPr>
              <a:t>COHERENCIA:</a:t>
            </a:r>
            <a:r>
              <a:rPr lang="es-ES" dirty="0" smtClean="0"/>
              <a:t> en dicho sistema existen mecanismos </a:t>
            </a:r>
            <a:r>
              <a:rPr lang="es-ES" dirty="0" err="1" smtClean="0"/>
              <a:t>autorreguladores</a:t>
            </a:r>
            <a:r>
              <a:rPr lang="es-ES" dirty="0" smtClean="0"/>
              <a:t> de su armonía. Para ello se establecen los Principios</a:t>
            </a:r>
            <a:r>
              <a:rPr lang="es-ES" dirty="0" smtClean="0"/>
              <a:t>. </a:t>
            </a:r>
          </a:p>
          <a:p>
            <a:r>
              <a:rPr lang="es-ES" dirty="0" smtClean="0">
                <a:solidFill>
                  <a:srgbClr val="FF0000"/>
                </a:solidFill>
              </a:rPr>
              <a:t>                                                                                     Jerarquía </a:t>
            </a:r>
          </a:p>
          <a:p>
            <a:r>
              <a:rPr lang="es-ES" dirty="0">
                <a:solidFill>
                  <a:srgbClr val="FF0000"/>
                </a:solidFill>
              </a:rPr>
              <a:t> </a:t>
            </a:r>
            <a:r>
              <a:rPr lang="es-ES" dirty="0" smtClean="0">
                <a:solidFill>
                  <a:srgbClr val="FF0000"/>
                </a:solidFill>
              </a:rPr>
              <a:t>                                                                                     Derogación</a:t>
            </a:r>
            <a:endParaRPr lang="es-ES" dirty="0">
              <a:solidFill>
                <a:srgbClr val="FF0000"/>
              </a:solidFill>
            </a:endParaRPr>
          </a:p>
          <a:p>
            <a:r>
              <a:rPr lang="es-ES" dirty="0" smtClean="0">
                <a:solidFill>
                  <a:srgbClr val="FF0000"/>
                </a:solidFill>
              </a:rPr>
              <a:t>                                                                                      Competencia</a:t>
            </a:r>
          </a:p>
          <a:p>
            <a:endParaRPr lang="es-UY" dirty="0">
              <a:solidFill>
                <a:srgbClr val="FF0000"/>
              </a:solidFill>
            </a:endParaRPr>
          </a:p>
        </p:txBody>
      </p:sp>
    </p:spTree>
    <p:extLst>
      <p:ext uri="{BB962C8B-B14F-4D97-AF65-F5344CB8AC3E}">
        <p14:creationId xmlns:p14="http://schemas.microsoft.com/office/powerpoint/2010/main" val="12033976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235</TotalTime>
  <Words>477</Words>
  <Application>Microsoft Office PowerPoint</Application>
  <PresentationFormat>Presentación en pantalla (4:3)</PresentationFormat>
  <Paragraphs>60</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Civil</vt:lpstr>
      <vt:lpstr>LA NORMA JURÍDICA</vt:lpstr>
      <vt:lpstr>Presentación de PowerPoint</vt:lpstr>
      <vt:lpstr>ESTRUCTURA DE LA NORMA JURÍDICA</vt:lpstr>
      <vt:lpstr>SANCIONES</vt:lpstr>
      <vt:lpstr>Presentación de PowerPoint</vt:lpstr>
      <vt:lpstr>ORDEN JURÍDICO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NORMA JURÍDICA</dc:title>
  <dc:creator>Vero</dc:creator>
  <cp:lastModifiedBy>Vero</cp:lastModifiedBy>
  <cp:revision>12</cp:revision>
  <dcterms:created xsi:type="dcterms:W3CDTF">2020-05-13T23:09:11Z</dcterms:created>
  <dcterms:modified xsi:type="dcterms:W3CDTF">2020-05-14T15:02:35Z</dcterms:modified>
</cp:coreProperties>
</file>