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61" r:id="rId5"/>
    <p:sldId id="259" r:id="rId6"/>
    <p:sldId id="262" r:id="rId7"/>
    <p:sldId id="264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5512-0195-457C-89CA-24DF4F9C105B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D88B-2753-4296-AB30-8121839C3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240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5512-0195-457C-89CA-24DF4F9C105B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D88B-2753-4296-AB30-8121839C3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287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5512-0195-457C-89CA-24DF4F9C105B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D88B-2753-4296-AB30-8121839C3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806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5512-0195-457C-89CA-24DF4F9C105B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D88B-2753-4296-AB30-8121839C3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18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5512-0195-457C-89CA-24DF4F9C105B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D88B-2753-4296-AB30-8121839C3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681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5512-0195-457C-89CA-24DF4F9C105B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D88B-2753-4296-AB30-8121839C3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143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5512-0195-457C-89CA-24DF4F9C105B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D88B-2753-4296-AB30-8121839C3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638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5512-0195-457C-89CA-24DF4F9C105B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D88B-2753-4296-AB30-8121839C3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896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5512-0195-457C-89CA-24DF4F9C105B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D88B-2753-4296-AB30-8121839C3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753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5512-0195-457C-89CA-24DF4F9C105B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D88B-2753-4296-AB30-8121839C3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685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5512-0195-457C-89CA-24DF4F9C105B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D88B-2753-4296-AB30-8121839C3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618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25512-0195-457C-89CA-24DF4F9C105B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D88B-2753-4296-AB30-8121839C3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918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 JURÍDICO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95536" y="1124744"/>
            <a:ext cx="68407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 el conjunto de normas jurídicas que configuran un sistema dotado </a:t>
            </a:r>
          </a:p>
          <a:p>
            <a:r>
              <a:rPr lang="es-ES" dirty="0" smtClean="0"/>
              <a:t>De unidad, plenitud y coherencia</a:t>
            </a:r>
          </a:p>
          <a:p>
            <a:endParaRPr lang="es-ES" dirty="0"/>
          </a:p>
          <a:p>
            <a:r>
              <a:rPr lang="es-ES" dirty="0" smtClean="0"/>
              <a:t>UNIDAD: Todas las normas responden a elementos que le dan cohesión y permiten identificarlas como parte de un todo, por ejemplo son todas emanadas de órganos estatales.</a:t>
            </a:r>
          </a:p>
          <a:p>
            <a:endParaRPr lang="es-ES" dirty="0" smtClean="0"/>
          </a:p>
          <a:p>
            <a:r>
              <a:rPr lang="es-ES" dirty="0" smtClean="0"/>
              <a:t>PLENITUD: el orden jurídico no deja ninguna hipótesis sin solución, ya que el mismo orden establece los mecanismos para llenar vacíos o ausencia de soluciones.</a:t>
            </a:r>
          </a:p>
          <a:p>
            <a:r>
              <a:rPr lang="es-ES" dirty="0"/>
              <a:t> </a:t>
            </a:r>
          </a:p>
          <a:p>
            <a:r>
              <a:rPr lang="es-ES" dirty="0" smtClean="0"/>
              <a:t>COHERENCIA: en dicho orden jurídico existen mecanismos </a:t>
            </a:r>
            <a:r>
              <a:rPr lang="es-ES" dirty="0" err="1" smtClean="0"/>
              <a:t>autorreguladores</a:t>
            </a:r>
            <a:r>
              <a:rPr lang="es-ES" dirty="0" smtClean="0"/>
              <a:t> de su armonía y evitar las contradicciones. Para ello se establecen los principios.</a:t>
            </a:r>
          </a:p>
          <a:p>
            <a:r>
              <a:rPr lang="es-ES" dirty="0"/>
              <a:t> </a:t>
            </a:r>
            <a:r>
              <a:rPr lang="es-ES" dirty="0" smtClean="0"/>
              <a:t>           - JERARQUÍA</a:t>
            </a:r>
          </a:p>
          <a:p>
            <a:r>
              <a:rPr lang="es-ES" dirty="0"/>
              <a:t> </a:t>
            </a:r>
            <a:r>
              <a:rPr lang="es-ES" dirty="0" smtClean="0"/>
              <a:t>           - DEROGACIÓN</a:t>
            </a:r>
          </a:p>
          <a:p>
            <a:r>
              <a:rPr lang="es-ES" dirty="0"/>
              <a:t> </a:t>
            </a:r>
            <a:r>
              <a:rPr lang="es-ES" dirty="0" smtClean="0"/>
              <a:t>           - COMPETENCIA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046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CONVENCIÓN NACIONAL CONSTITUYENTE</a:t>
            </a:r>
            <a:endParaRPr lang="es-UY" dirty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84784"/>
            <a:ext cx="8603125" cy="5178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255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dirty="0" smtClean="0"/>
              <a:t>LEYES CONSTITUCIONALES</a:t>
            </a:r>
            <a:endParaRPr lang="es-UY" dirty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04864"/>
            <a:ext cx="8820472" cy="4169723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467544" y="1375209"/>
            <a:ext cx="8589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En este  caso el procedimiento es similar a la creación de las leyes ordinarias, con algunas </a:t>
            </a:r>
          </a:p>
          <a:p>
            <a:r>
              <a:rPr lang="es-ES" dirty="0" smtClean="0"/>
              <a:t>Diferencias, entre ellas la necesidad de plebiscito.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962822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260648"/>
            <a:ext cx="84622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PRINCIPIO DE JERARQUÍA : en caso de contradicción entre dos normas </a:t>
            </a:r>
            <a:r>
              <a:rPr lang="es-ES" dirty="0" smtClean="0">
                <a:solidFill>
                  <a:srgbClr val="FF0000"/>
                </a:solidFill>
              </a:rPr>
              <a:t>de diferente</a:t>
            </a:r>
          </a:p>
          <a:p>
            <a:r>
              <a:rPr lang="es-ES" dirty="0" smtClean="0"/>
              <a:t> jerarquía, prima o prevalece la de mayor jerarquía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3" name="2 Triángulo isósceles"/>
          <p:cNvSpPr/>
          <p:nvPr/>
        </p:nvSpPr>
        <p:spPr>
          <a:xfrm>
            <a:off x="1368395" y="860812"/>
            <a:ext cx="5400600" cy="51604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" name="4 Conector recto"/>
          <p:cNvCxnSpPr/>
          <p:nvPr/>
        </p:nvCxnSpPr>
        <p:spPr>
          <a:xfrm>
            <a:off x="3419872" y="2132856"/>
            <a:ext cx="1368152" cy="0"/>
          </a:xfrm>
          <a:prstGeom prst="line">
            <a:avLst/>
          </a:prstGeom>
          <a:ln w="28575">
            <a:solidFill>
              <a:schemeClr val="bg1">
                <a:alpha val="9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>
            <a:stCxn id="3" idx="1"/>
            <a:endCxn id="3" idx="5"/>
          </p:cNvCxnSpPr>
          <p:nvPr/>
        </p:nvCxnSpPr>
        <p:spPr>
          <a:xfrm>
            <a:off x="2718545" y="3441050"/>
            <a:ext cx="270030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2123728" y="4581128"/>
            <a:ext cx="4032448" cy="36004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4549024" y="1441497"/>
            <a:ext cx="2105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CONSTITUCIÓN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554658" y="2271032"/>
            <a:ext cx="4231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LEYES-CÓDIGOS-DECRETOS DE LA JUNTA DEPARTAMENTAL- DECRETO-LEY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932041" y="3441050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ACTOS ADMINISTRATIVOS GENERALES-REGLAMENTOS-DECRETO DEL PODER EJECUTIVO- DECRETO DEL INTENDENTE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199079" y="4869160"/>
            <a:ext cx="4693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ACTOS ADMINISTRATIVOS INDIVIDUALIZADOS (RESOLUCIONES)- SENTENCIAS- CONTRATOS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0644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PRINCIPIO DE DEROGACIÓN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043608" y="1988840"/>
            <a:ext cx="6840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 caso de contradicción  entre </a:t>
            </a:r>
            <a:r>
              <a:rPr lang="es-ES" dirty="0" smtClean="0">
                <a:solidFill>
                  <a:srgbClr val="FF0000"/>
                </a:solidFill>
              </a:rPr>
              <a:t>dos normas de igual jerarquía</a:t>
            </a:r>
            <a:r>
              <a:rPr lang="es-ES" dirty="0" smtClean="0"/>
              <a:t>, provenientes de un </a:t>
            </a:r>
            <a:r>
              <a:rPr lang="es-ES" dirty="0" smtClean="0">
                <a:solidFill>
                  <a:srgbClr val="FF0000"/>
                </a:solidFill>
              </a:rPr>
              <a:t>mismo órgano</a:t>
            </a:r>
            <a:r>
              <a:rPr lang="es-ES" dirty="0" smtClean="0"/>
              <a:t>, la norma </a:t>
            </a:r>
            <a:r>
              <a:rPr lang="es-ES" dirty="0" smtClean="0">
                <a:solidFill>
                  <a:srgbClr val="FF0000"/>
                </a:solidFill>
              </a:rPr>
              <a:t>posterior deroga a la anterior en el tiempo</a:t>
            </a:r>
          </a:p>
          <a:p>
            <a:endParaRPr lang="es-ES" dirty="0">
              <a:solidFill>
                <a:srgbClr val="FF0000"/>
              </a:solidFill>
            </a:endParaRPr>
          </a:p>
          <a:p>
            <a:r>
              <a:rPr lang="es-ES" dirty="0" smtClean="0"/>
              <a:t>DEROGACIÓN puede ser expresa o tácita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total o parcial</a:t>
            </a:r>
          </a:p>
          <a:p>
            <a:endParaRPr lang="es-ES" dirty="0">
              <a:solidFill>
                <a:srgbClr val="FF0000"/>
              </a:solidFill>
            </a:endParaRPr>
          </a:p>
          <a:p>
            <a:endParaRPr lang="es-E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850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PRINCIPIO DE COMPETENCIA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683568" y="2123564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 caso de contradicción entre dos normas dictadas por órganos distintos, prima la dictada por el órgano competente</a:t>
            </a:r>
          </a:p>
          <a:p>
            <a:endParaRPr lang="es-ES" dirty="0"/>
          </a:p>
          <a:p>
            <a:r>
              <a:rPr lang="es-ES" dirty="0" smtClean="0"/>
              <a:t>La competencia es la aptitud que tienen los órganos del Estado para dictar normas jurídicas dentro de cierto ámbito territorial, en relación a determinadas materias o asuntos y sobre determinada población.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8343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CONSTITUCIÓN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CONCEPTO SOCIOLÓGICO</a:t>
            </a:r>
          </a:p>
          <a:p>
            <a:pPr marL="0" indent="0">
              <a:buNone/>
            </a:pPr>
            <a:r>
              <a:rPr lang="es-ES" dirty="0" smtClean="0"/>
              <a:t>Según este concepto la Constitución es la combinación que se da en la realidad de los distintos factores de poder que existen en un Estado.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CONCEPTO JURÍDICO</a:t>
            </a:r>
          </a:p>
          <a:p>
            <a:r>
              <a:rPr lang="es-ES" dirty="0" smtClean="0"/>
              <a:t>Sentido formal: es la norma de mayor jerarquía elaborada de acuerdo a los procedimientos establecidos en la Constitución anterior.</a:t>
            </a:r>
          </a:p>
          <a:p>
            <a:r>
              <a:rPr lang="es-ES" dirty="0" smtClean="0"/>
              <a:t>Sentido </a:t>
            </a:r>
            <a:r>
              <a:rPr lang="es-ES" dirty="0" err="1" smtClean="0"/>
              <a:t>material:norma</a:t>
            </a:r>
            <a:r>
              <a:rPr lang="es-ES" dirty="0" smtClean="0"/>
              <a:t> que regula la organización del Estado y contienen además la declaración de derechos de los habitantes del Estado.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0989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73964" y="2179534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CLASIFICACIÓN 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3" name="2 Abrir llave"/>
          <p:cNvSpPr/>
          <p:nvPr/>
        </p:nvSpPr>
        <p:spPr>
          <a:xfrm>
            <a:off x="2074164" y="1046349"/>
            <a:ext cx="450050" cy="3060340"/>
          </a:xfrm>
          <a:prstGeom prst="leftBrace">
            <a:avLst>
              <a:gd name="adj1" fmla="val 0"/>
              <a:gd name="adj2" fmla="val 437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Abrir llave"/>
          <p:cNvSpPr/>
          <p:nvPr/>
        </p:nvSpPr>
        <p:spPr>
          <a:xfrm>
            <a:off x="4520400" y="961092"/>
            <a:ext cx="431521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2480355" y="1284258"/>
            <a:ext cx="2040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Según su estructura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4942824" y="1007259"/>
            <a:ext cx="1552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Codificadas</a:t>
            </a:r>
          </a:p>
          <a:p>
            <a:r>
              <a:rPr lang="es-ES" dirty="0" smtClean="0"/>
              <a:t>No codificadas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2514069" y="2884745"/>
            <a:ext cx="2505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Según su procedimiento </a:t>
            </a:r>
          </a:p>
          <a:p>
            <a:r>
              <a:rPr lang="es-ES" dirty="0" smtClean="0"/>
              <a:t>De reforma</a:t>
            </a:r>
            <a:endParaRPr lang="es-ES" dirty="0"/>
          </a:p>
        </p:txBody>
      </p:sp>
      <p:sp>
        <p:nvSpPr>
          <p:cNvPr id="10" name="9 Abrir llave"/>
          <p:cNvSpPr/>
          <p:nvPr/>
        </p:nvSpPr>
        <p:spPr>
          <a:xfrm>
            <a:off x="5022199" y="2448632"/>
            <a:ext cx="522873" cy="151855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487046" y="2641199"/>
            <a:ext cx="9875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Rígidas</a:t>
            </a:r>
          </a:p>
          <a:p>
            <a:endParaRPr lang="es-ES" dirty="0"/>
          </a:p>
          <a:p>
            <a:r>
              <a:rPr lang="es-ES" dirty="0" smtClean="0"/>
              <a:t>Flexibles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5536" y="5445224"/>
            <a:ext cx="975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PARTES  </a:t>
            </a:r>
            <a:endParaRPr lang="es-ES" dirty="0"/>
          </a:p>
        </p:txBody>
      </p:sp>
      <p:sp>
        <p:nvSpPr>
          <p:cNvPr id="13" name="12 Abrir llave"/>
          <p:cNvSpPr/>
          <p:nvPr/>
        </p:nvSpPr>
        <p:spPr>
          <a:xfrm>
            <a:off x="1371444" y="517269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1481311" y="5159269"/>
            <a:ext cx="13640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ORGÁNICA</a:t>
            </a:r>
          </a:p>
          <a:p>
            <a:endParaRPr lang="es-ES" dirty="0" smtClean="0"/>
          </a:p>
          <a:p>
            <a:r>
              <a:rPr lang="es-ES" dirty="0" smtClean="0"/>
              <a:t>DOGMÁTICA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2949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PROCEDIMIENTOS DE REFORMA</a:t>
            </a:r>
            <a:br>
              <a:rPr lang="es-ES" dirty="0" smtClean="0"/>
            </a:br>
            <a:r>
              <a:rPr lang="es-ES" dirty="0" smtClean="0"/>
              <a:t>ART. 331</a:t>
            </a:r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20" y="1600200"/>
            <a:ext cx="3198560" cy="4525963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INICIATIVA POPULAR</a:t>
            </a:r>
          </a:p>
          <a:p>
            <a:r>
              <a:rPr lang="es-ES" dirty="0" smtClean="0"/>
              <a:t>INICIATIVA LEGISLATIVA</a:t>
            </a:r>
          </a:p>
          <a:p>
            <a:r>
              <a:rPr lang="es-ES" dirty="0" smtClean="0"/>
              <a:t>CONVENCIÓN NACIONAL CONSTITUYENTE</a:t>
            </a:r>
          </a:p>
          <a:p>
            <a:r>
              <a:rPr lang="es-ES" dirty="0" smtClean="0"/>
              <a:t>LEYES CONSTITUCIONALES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33538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quipo\Desktop\vivir sin mied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88582">
            <a:off x="6264285" y="1029954"/>
            <a:ext cx="2930495" cy="1854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Marcador de contenido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455">
            <a:off x="282786" y="293245"/>
            <a:ext cx="1680079" cy="2624256"/>
          </a:xfrm>
          <a:effectLst>
            <a:glow rad="127000">
              <a:schemeClr val="accent1">
                <a:alpha val="18000"/>
              </a:schemeClr>
            </a:glow>
            <a:outerShdw blurRad="50800" dist="50800" dir="5400000" algn="ctr" rotWithShape="0">
              <a:srgbClr val="000000">
                <a:alpha val="66000"/>
              </a:srgbClr>
            </a:outerShdw>
          </a:effectLst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82891" y="188640"/>
            <a:ext cx="8229600" cy="1143000"/>
          </a:xfrm>
        </p:spPr>
        <p:txBody>
          <a:bodyPr/>
          <a:lstStyle/>
          <a:p>
            <a:r>
              <a:rPr lang="es-ES" dirty="0" smtClean="0">
                <a:solidFill>
                  <a:srgbClr val="00B0F0"/>
                </a:solidFill>
              </a:rPr>
              <a:t>INICIATIVA POPULAR</a:t>
            </a:r>
            <a:endParaRPr lang="es-ES" dirty="0">
              <a:solidFill>
                <a:srgbClr val="00B0F0"/>
              </a:solidFill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15429"/>
            <a:ext cx="1822572" cy="2578940"/>
          </a:xfrm>
        </p:spPr>
      </p:pic>
      <p:pic>
        <p:nvPicPr>
          <p:cNvPr id="1027" name="Picture 3" descr="C:\Users\equipo\Desktop\ley_financier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573016"/>
            <a:ext cx="1800201" cy="2863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835696" y="1772815"/>
            <a:ext cx="51845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 10% de ciudadanos inscriptos en Registro Cívico presentan proyecto articulado al Presidente de la Asamblea General.</a:t>
            </a:r>
          </a:p>
          <a:p>
            <a:endParaRPr lang="es-ES" dirty="0"/>
          </a:p>
          <a:p>
            <a:r>
              <a:rPr lang="es-ES" dirty="0" smtClean="0"/>
              <a:t>La Asamblea General puede presentar proyectos alternativos</a:t>
            </a:r>
          </a:p>
          <a:p>
            <a:r>
              <a:rPr lang="es-ES" dirty="0"/>
              <a:t> </a:t>
            </a:r>
            <a:r>
              <a:rPr lang="es-ES" dirty="0" smtClean="0"/>
              <a:t>Una vez convalidadas las firmas por la Corte electoral , se convoca a plebiscito en la elección más próxima si se presenta con 6 meses de anticipación o en la subsiguiente ( la A.G debe presentar el proyecto alternativo por lo menos con 3 meses de anticipación).</a:t>
            </a:r>
          </a:p>
          <a:p>
            <a:r>
              <a:rPr lang="es-ES" dirty="0" smtClean="0"/>
              <a:t>Para que el plebiscito resulte afirmativo, deben votar por SI la mayoría absoluta de votantes, que debe representar el 35% de ciudadanos inscriptos en el Registro Cívico</a:t>
            </a:r>
          </a:p>
          <a:p>
            <a:r>
              <a:rPr lang="es-ES" dirty="0" err="1" smtClean="0"/>
              <a:t>Ej</a:t>
            </a:r>
            <a:r>
              <a:rPr lang="es-ES" dirty="0" smtClean="0"/>
              <a:t>: 1966,1989,1994 y 2004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6647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INICIATIVA LEGISLATIVA</a:t>
            </a:r>
            <a:endParaRPr lang="es-UY" dirty="0"/>
          </a:p>
        </p:txBody>
      </p:sp>
      <p:sp>
        <p:nvSpPr>
          <p:cNvPr id="3" name="2 CuadroTexto"/>
          <p:cNvSpPr txBox="1"/>
          <p:nvPr/>
        </p:nvSpPr>
        <p:spPr>
          <a:xfrm>
            <a:off x="323528" y="2420888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El proyecto se presenta por la iniciativa de 2/5 de legisladores ante el Presidente de la Asamblea General</a:t>
            </a:r>
          </a:p>
          <a:p>
            <a:r>
              <a:rPr lang="es-ES" sz="2400" dirty="0" smtClean="0"/>
              <a:t>Deberá someterse a plebiscito en la elección más próxima si se presenta con 6 meses de anticipación o en la siguiente.</a:t>
            </a:r>
          </a:p>
          <a:p>
            <a:r>
              <a:rPr lang="es-ES" sz="2400" dirty="0" smtClean="0"/>
              <a:t>Para que resulte afirmativo deberá votar por SI la mayoría absoluta de votantes, que deberá representar al menos el 35% de los ciudadanos inscriptos para votar .</a:t>
            </a:r>
          </a:p>
          <a:p>
            <a:endParaRPr lang="es-ES" sz="2400" dirty="0"/>
          </a:p>
          <a:p>
            <a:r>
              <a:rPr lang="es-ES" sz="2400" dirty="0" smtClean="0"/>
              <a:t>Ej. Proyecto presentado en 1966 (papeleta gris)</a:t>
            </a:r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29811080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579</Words>
  <Application>Microsoft Office PowerPoint</Application>
  <PresentationFormat>Presentación en pantalla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ORDEN JURÍDICO</vt:lpstr>
      <vt:lpstr>Presentación de PowerPoint</vt:lpstr>
      <vt:lpstr>PRINCIPIO DE DEROGACIÓN</vt:lpstr>
      <vt:lpstr>PRINCIPIO DE COMPETENCIA</vt:lpstr>
      <vt:lpstr>CONSTITUCIÓN</vt:lpstr>
      <vt:lpstr>Presentación de PowerPoint</vt:lpstr>
      <vt:lpstr>PROCEDIMIENTOS DE REFORMA ART. 331</vt:lpstr>
      <vt:lpstr>INICIATIVA POPULAR</vt:lpstr>
      <vt:lpstr>INICIATIVA LEGISLATIVA</vt:lpstr>
      <vt:lpstr>CONVENCIÓN NACIONAL CONSTITUYENTE</vt:lpstr>
      <vt:lpstr>LEYES CONSTITUCIONALES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</dc:creator>
  <cp:lastModifiedBy>Vero</cp:lastModifiedBy>
  <cp:revision>18</cp:revision>
  <dcterms:created xsi:type="dcterms:W3CDTF">2020-05-20T13:26:12Z</dcterms:created>
  <dcterms:modified xsi:type="dcterms:W3CDTF">2020-05-22T13:03:13Z</dcterms:modified>
</cp:coreProperties>
</file>