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C85715E-7110-420C-8886-0789765FFF4E}" type="datetimeFigureOut">
              <a:rPr lang="es-UY" smtClean="0"/>
              <a:t>5/5/2020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F04B592-7FA8-4F02-A9A2-CD1C9CB6B2EF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715E-7110-420C-8886-0789765FFF4E}" type="datetimeFigureOut">
              <a:rPr lang="es-UY" smtClean="0"/>
              <a:t>5/5/2020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592-7FA8-4F02-A9A2-CD1C9CB6B2EF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715E-7110-420C-8886-0789765FFF4E}" type="datetimeFigureOut">
              <a:rPr lang="es-UY" smtClean="0"/>
              <a:t>5/5/2020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592-7FA8-4F02-A9A2-CD1C9CB6B2EF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715E-7110-420C-8886-0789765FFF4E}" type="datetimeFigureOut">
              <a:rPr lang="es-UY" smtClean="0"/>
              <a:t>5/5/2020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592-7FA8-4F02-A9A2-CD1C9CB6B2EF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715E-7110-420C-8886-0789765FFF4E}" type="datetimeFigureOut">
              <a:rPr lang="es-UY" smtClean="0"/>
              <a:t>5/5/2020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592-7FA8-4F02-A9A2-CD1C9CB6B2EF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715E-7110-420C-8886-0789765FFF4E}" type="datetimeFigureOut">
              <a:rPr lang="es-UY" smtClean="0"/>
              <a:t>5/5/2020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592-7FA8-4F02-A9A2-CD1C9CB6B2EF}" type="slidenum">
              <a:rPr lang="es-UY" smtClean="0"/>
              <a:t>‹Nº›</a:t>
            </a:fld>
            <a:endParaRPr lang="es-U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715E-7110-420C-8886-0789765FFF4E}" type="datetimeFigureOut">
              <a:rPr lang="es-UY" smtClean="0"/>
              <a:t>5/5/2020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592-7FA8-4F02-A9A2-CD1C9CB6B2EF}" type="slidenum">
              <a:rPr lang="es-UY" smtClean="0"/>
              <a:t>‹Nº›</a:t>
            </a:fld>
            <a:endParaRPr lang="es-U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715E-7110-420C-8886-0789765FFF4E}" type="datetimeFigureOut">
              <a:rPr lang="es-UY" smtClean="0"/>
              <a:t>5/5/2020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592-7FA8-4F02-A9A2-CD1C9CB6B2EF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715E-7110-420C-8886-0789765FFF4E}" type="datetimeFigureOut">
              <a:rPr lang="es-UY" smtClean="0"/>
              <a:t>5/5/2020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592-7FA8-4F02-A9A2-CD1C9CB6B2EF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C85715E-7110-420C-8886-0789765FFF4E}" type="datetimeFigureOut">
              <a:rPr lang="es-UY" smtClean="0"/>
              <a:t>5/5/2020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F04B592-7FA8-4F02-A9A2-CD1C9CB6B2EF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C85715E-7110-420C-8886-0789765FFF4E}" type="datetimeFigureOut">
              <a:rPr lang="es-UY" smtClean="0"/>
              <a:t>5/5/2020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F04B592-7FA8-4F02-A9A2-CD1C9CB6B2EF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C85715E-7110-420C-8886-0789765FFF4E}" type="datetimeFigureOut">
              <a:rPr lang="es-UY" smtClean="0"/>
              <a:t>5/5/2020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F04B592-7FA8-4F02-A9A2-CD1C9CB6B2EF}" type="slidenum">
              <a:rPr lang="es-UY" smtClean="0"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/>
          <a:lstStyle/>
          <a:p>
            <a:r>
              <a:rPr lang="es-ES" dirty="0" smtClean="0"/>
              <a:t>PARENTESCO</a:t>
            </a:r>
            <a:endParaRPr lang="es-U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1916832"/>
            <a:ext cx="6696744" cy="3816424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 smtClean="0">
                <a:latin typeface="Arial Black" pitchFamily="34" charset="0"/>
              </a:rPr>
              <a:t>Se define como el vínculo de familia entre dos o más personas y del cual se derivan derechos y obligaciones.</a:t>
            </a:r>
          </a:p>
          <a:p>
            <a:pPr algn="just"/>
            <a:r>
              <a:rPr lang="es-ES" dirty="0" smtClean="0">
                <a:latin typeface="Arial Black" pitchFamily="34" charset="0"/>
              </a:rPr>
              <a:t>Existen dos tipos:</a:t>
            </a:r>
          </a:p>
          <a:p>
            <a:pPr algn="just"/>
            <a:r>
              <a:rPr lang="es-ES" dirty="0" err="1" smtClean="0">
                <a:latin typeface="Arial Black" pitchFamily="34" charset="0"/>
              </a:rPr>
              <a:t>Consanguinidad,es</a:t>
            </a:r>
            <a:r>
              <a:rPr lang="es-ES" dirty="0" smtClean="0">
                <a:latin typeface="Arial Black" pitchFamily="34" charset="0"/>
              </a:rPr>
              <a:t> el vínculo que une a las personas que descienden unas de otras o que proceden de un tronco común</a:t>
            </a:r>
            <a:endParaRPr lang="es-ES" dirty="0" smtClean="0">
              <a:latin typeface="Arial Black" pitchFamily="34" charset="0"/>
            </a:endParaRPr>
          </a:p>
          <a:p>
            <a:pPr algn="just"/>
            <a:r>
              <a:rPr lang="es-ES" dirty="0" err="1" smtClean="0">
                <a:latin typeface="Arial Black" pitchFamily="34" charset="0"/>
              </a:rPr>
              <a:t>Afinidad,se</a:t>
            </a:r>
            <a:r>
              <a:rPr lang="es-ES" dirty="0" smtClean="0">
                <a:latin typeface="Arial Black" pitchFamily="34" charset="0"/>
              </a:rPr>
              <a:t> origina a partir del matrimonio y es aquel que une a un cónyuge con los parientes consanguíneos del otro cónyuge</a:t>
            </a:r>
            <a:endParaRPr lang="es-ES" dirty="0" smtClean="0">
              <a:latin typeface="Arial Black" pitchFamily="34" charset="0"/>
            </a:endParaRPr>
          </a:p>
          <a:p>
            <a:pPr algn="just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008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29 Grupo"/>
          <p:cNvGrpSpPr/>
          <p:nvPr/>
        </p:nvGrpSpPr>
        <p:grpSpPr>
          <a:xfrm>
            <a:off x="1199804" y="836712"/>
            <a:ext cx="6540548" cy="5328592"/>
            <a:chOff x="611558" y="836712"/>
            <a:chExt cx="5262100" cy="4252994"/>
          </a:xfrm>
        </p:grpSpPr>
        <p:pic>
          <p:nvPicPr>
            <p:cNvPr id="1027" name="Picture 3" descr="C:\Users\Vero\AppData\Local\Microsoft\Windows\INetCache\IE\Q91P7AAK\arbol-gene_1353779932681[1]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4679" r="54363" b="76763"/>
            <a:stretch/>
          </p:blipFill>
          <p:spPr bwMode="auto">
            <a:xfrm>
              <a:off x="2658135" y="836712"/>
              <a:ext cx="92863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Vero\AppData\Local\Microsoft\Windows\INetCache\IE\KGUG26UB\37875720345_b4b41a86cf_b[1]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" t="44113" r="85841" b="47966"/>
            <a:stretch/>
          </p:blipFill>
          <p:spPr bwMode="auto">
            <a:xfrm>
              <a:off x="611558" y="2131472"/>
              <a:ext cx="152682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Vero\AppData\Local\Microsoft\Windows\INetCache\IE\Q91P7AAK\arbol-gene_1353779932681[1]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27" r="34000" b="76256"/>
            <a:stretch/>
          </p:blipFill>
          <p:spPr bwMode="auto">
            <a:xfrm>
              <a:off x="3995936" y="836712"/>
              <a:ext cx="74686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Vero\AppData\Local\Microsoft\Windows\INetCache\IE\KGUG26UB\37875720345_b4b41a86cf_b[1]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22" t="25487" r="41211" b="64558"/>
            <a:stretch/>
          </p:blipFill>
          <p:spPr bwMode="auto">
            <a:xfrm>
              <a:off x="3511494" y="2482692"/>
              <a:ext cx="681294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Vero\AppData\Local\Microsoft\Windows\INetCache\IE\KGUG26UB\37875720345_b4b41a86cf_b[1]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24" t="19362" r="6061" b="72801"/>
            <a:stretch/>
          </p:blipFill>
          <p:spPr bwMode="auto">
            <a:xfrm>
              <a:off x="4864404" y="2311153"/>
              <a:ext cx="845727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Vero\AppData\Local\Microsoft\Windows\INetCache\IE\KGUG26UB\37875720345_b4b41a86cf_b[1]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11" t="86503" r="24395" b="4934"/>
            <a:stretch/>
          </p:blipFill>
          <p:spPr bwMode="auto">
            <a:xfrm>
              <a:off x="611558" y="3994123"/>
              <a:ext cx="868425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Vero\AppData\Local\Microsoft\Windows\INetCache\IE\KGUG26UB\37875720345_b4b41a86cf_b[1]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6" t="72384" r="82168" b="19891"/>
            <a:stretch/>
          </p:blipFill>
          <p:spPr bwMode="auto">
            <a:xfrm>
              <a:off x="5069846" y="3994123"/>
              <a:ext cx="73164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Vero\AppData\Local\Microsoft\Windows\INetCache\IE\KGUG26UB\37875720345_b4b41a86cf_b[1]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4" t="86074" r="85303" b="4720"/>
            <a:stretch/>
          </p:blipFill>
          <p:spPr bwMode="auto">
            <a:xfrm>
              <a:off x="1590998" y="3973340"/>
              <a:ext cx="737448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4 Conector recto de flecha"/>
            <p:cNvCxnSpPr/>
            <p:nvPr/>
          </p:nvCxnSpPr>
          <p:spPr>
            <a:xfrm flipH="1">
              <a:off x="2138387" y="1600042"/>
              <a:ext cx="659378" cy="5491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>
              <a:endCxn id="1031" idx="0"/>
            </p:cNvCxnSpPr>
            <p:nvPr/>
          </p:nvCxnSpPr>
          <p:spPr>
            <a:xfrm>
              <a:off x="3852141" y="1874632"/>
              <a:ext cx="0" cy="60806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>
              <a:endCxn id="1032" idx="0"/>
            </p:cNvCxnSpPr>
            <p:nvPr/>
          </p:nvCxnSpPr>
          <p:spPr>
            <a:xfrm>
              <a:off x="4720396" y="1619232"/>
              <a:ext cx="566872" cy="69192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>
              <a:off x="1493711" y="2897773"/>
              <a:ext cx="368723" cy="9514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flipH="1">
              <a:off x="1045770" y="2884772"/>
              <a:ext cx="434213" cy="9514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5364088" y="3344039"/>
              <a:ext cx="0" cy="6500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2658135" y="1556712"/>
              <a:ext cx="101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PEDRO</a:t>
              </a:r>
              <a:endParaRPr lang="es-UY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921340" y="1619508"/>
              <a:ext cx="957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SUSANA</a:t>
              </a:r>
              <a:endParaRPr lang="es-UY" dirty="0"/>
            </a:p>
          </p:txBody>
        </p:sp>
        <p:sp>
          <p:nvSpPr>
            <p:cNvPr id="18" name="17 Corazón"/>
            <p:cNvSpPr/>
            <p:nvPr/>
          </p:nvSpPr>
          <p:spPr>
            <a:xfrm>
              <a:off x="3511494" y="1012046"/>
              <a:ext cx="517226" cy="369332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9" name="18 Corazón"/>
            <p:cNvSpPr/>
            <p:nvPr/>
          </p:nvSpPr>
          <p:spPr>
            <a:xfrm>
              <a:off x="1133798" y="1788610"/>
              <a:ext cx="457200" cy="4572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923454" y="3077474"/>
              <a:ext cx="881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TERESA</a:t>
              </a:r>
              <a:endParaRPr lang="es-UY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340365" y="3261998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MIGUEL</a:t>
              </a:r>
              <a:endParaRPr lang="es-UY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650445" y="2851472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ANA</a:t>
              </a:r>
              <a:endParaRPr lang="es-UY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74088" y="2892808"/>
              <a:ext cx="588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LUIS</a:t>
              </a:r>
              <a:endParaRPr lang="es-UY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655452" y="4712899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MICA</a:t>
              </a:r>
              <a:endParaRPr lang="es-UY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561871" y="4712899"/>
              <a:ext cx="795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FEDE</a:t>
              </a:r>
              <a:endParaRPr lang="es-UY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4990083" y="4720374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BRUNO</a:t>
              </a:r>
              <a:endParaRPr lang="es-UY" dirty="0"/>
            </a:p>
          </p:txBody>
        </p:sp>
      </p:grpSp>
    </p:spTree>
    <p:extLst>
      <p:ext uri="{BB962C8B-B14F-4D97-AF65-F5344CB8AC3E}">
        <p14:creationId xmlns:p14="http://schemas.microsoft.com/office/powerpoint/2010/main" val="27996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49896" y="1075800"/>
            <a:ext cx="74315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LA PROXIMIDAD DEL PARENTESCO SE MIDE EN LÍNEAS Y GRADOS</a:t>
            </a:r>
          </a:p>
          <a:p>
            <a:r>
              <a:rPr lang="es-ES" sz="2400" dirty="0" smtClean="0"/>
              <a:t>PUEDE SER EN                       </a:t>
            </a:r>
            <a:r>
              <a:rPr lang="es-ES" sz="2000" dirty="0" smtClean="0">
                <a:solidFill>
                  <a:srgbClr val="FF0000"/>
                </a:solidFill>
                <a:latin typeface="Arial Black" pitchFamily="34" charset="0"/>
              </a:rPr>
              <a:t>LINEA RECTA</a:t>
            </a:r>
          </a:p>
          <a:p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                                                       </a:t>
            </a:r>
            <a:r>
              <a:rPr lang="es-ES" dirty="0" smtClean="0">
                <a:solidFill>
                  <a:srgbClr val="FF0000"/>
                </a:solidFill>
                <a:latin typeface="Arial Black" pitchFamily="34" charset="0"/>
              </a:rPr>
              <a:t>LINEA TRANSVERSAL O</a:t>
            </a:r>
          </a:p>
          <a:p>
            <a:r>
              <a:rPr lang="es-ES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COLATERAL</a:t>
            </a:r>
          </a:p>
          <a:p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es-ES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s-ES" dirty="0" smtClean="0">
                <a:solidFill>
                  <a:srgbClr val="FF0000"/>
                </a:solidFill>
                <a:latin typeface="Arial Black" pitchFamily="34" charset="0"/>
              </a:rPr>
              <a:t>PARIENTES EN LÍNEA RECTA SON TODOS AQUELLOS QUE ASCIENDEN O DESCIENDEN UNOS DE OTROS,POR EJEMPLO, PADRES E HIJOS, ABUELOS Y NIETOS.</a:t>
            </a:r>
          </a:p>
          <a:p>
            <a:r>
              <a:rPr lang="es-ES" dirty="0" smtClean="0">
                <a:solidFill>
                  <a:srgbClr val="FF0000"/>
                </a:solidFill>
                <a:latin typeface="Arial Black" pitchFamily="34" charset="0"/>
              </a:rPr>
              <a:t>PARIENTES EN LÍNEA COLATERAL SON AQUELLOS QUE SIN DESCENDER UNOS DE OTROS, TIENEN UN TRONCO COMÚN, EJEMPLO HERMANOS, TÍO Y SOBRINO, PRIMOS.</a:t>
            </a:r>
            <a:endParaRPr lang="es-UY" dirty="0">
              <a:latin typeface="Arial Black" pitchFamily="34" charset="0"/>
            </a:endParaRPr>
          </a:p>
        </p:txBody>
      </p:sp>
      <p:sp>
        <p:nvSpPr>
          <p:cNvPr id="3" name="2 Cheurón"/>
          <p:cNvSpPr/>
          <p:nvPr/>
        </p:nvSpPr>
        <p:spPr>
          <a:xfrm>
            <a:off x="3167844" y="2060848"/>
            <a:ext cx="972108" cy="1808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4" name="3 Cheurón"/>
          <p:cNvSpPr/>
          <p:nvPr/>
        </p:nvSpPr>
        <p:spPr>
          <a:xfrm>
            <a:off x="3146586" y="2613647"/>
            <a:ext cx="972108" cy="1937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5" y="1361526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LOS GRADOS MARCAN LA DISTANCIA ENTRE UN PARIENTE Y OTRO,SE ESTABLECE POR EL NÚMERO DE GENERACIONES, QUE ES UN GRADO</a:t>
            </a:r>
          </a:p>
          <a:p>
            <a:endParaRPr lang="es-ES" sz="2400" dirty="0"/>
          </a:p>
          <a:p>
            <a:r>
              <a:rPr lang="es-ES" sz="2400" dirty="0" smtClean="0"/>
              <a:t>EN LÍNEA RECTA SE COMPUTAN TANTOS GRADO CUANTAS SON LAS GENERACIONES EXCLUYENDO EL TRONCO</a:t>
            </a:r>
          </a:p>
          <a:p>
            <a:endParaRPr lang="es-ES" sz="2400" dirty="0"/>
          </a:p>
          <a:p>
            <a:r>
              <a:rPr lang="es-ES" sz="2400" dirty="0" smtClean="0"/>
              <a:t>EN LÍNEA TRANSVERSAL, SE SUBE DESDE UNO DE LOS PARIENTES HASTA EL TRONCO COMÚN Y SE DESCIENDE HASTA EL OTRO PARIENTE, EXCLUYENDO EL TRONCO.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36307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79712" y="1556792"/>
            <a:ext cx="48965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 </a:t>
            </a:r>
            <a:r>
              <a:rPr lang="es-ES" sz="2400" dirty="0" smtClean="0">
                <a:latin typeface="Arial Black" pitchFamily="34" charset="0"/>
              </a:rPr>
              <a:t>PEDRO</a:t>
            </a:r>
          </a:p>
          <a:p>
            <a:endParaRPr lang="es-ES" sz="2400" dirty="0"/>
          </a:p>
          <a:p>
            <a:r>
              <a:rPr lang="es-ES" sz="2400" dirty="0" smtClean="0"/>
              <a:t>          1 Grado</a:t>
            </a:r>
          </a:p>
          <a:p>
            <a:endParaRPr lang="es-ES" sz="2400" dirty="0">
              <a:latin typeface="Arial Black" pitchFamily="34" charset="0"/>
            </a:endParaRPr>
          </a:p>
          <a:p>
            <a:r>
              <a:rPr lang="es-ES" sz="2400" dirty="0" smtClean="0">
                <a:latin typeface="Arial Black" pitchFamily="34" charset="0"/>
              </a:rPr>
              <a:t>  ANA</a:t>
            </a:r>
          </a:p>
          <a:p>
            <a:r>
              <a:rPr lang="es-ES" sz="2400" dirty="0" smtClean="0"/>
              <a:t>    </a:t>
            </a:r>
            <a:endParaRPr lang="es-ES" sz="2400" dirty="0"/>
          </a:p>
          <a:p>
            <a:r>
              <a:rPr lang="es-ES" sz="2400" dirty="0" smtClean="0"/>
              <a:t>         2 Grados</a:t>
            </a:r>
          </a:p>
          <a:p>
            <a:endParaRPr lang="es-ES" sz="2400" b="1" dirty="0">
              <a:latin typeface="Arial Black" pitchFamily="34" charset="0"/>
            </a:endParaRPr>
          </a:p>
          <a:p>
            <a:endParaRPr lang="es-ES" sz="2400" b="1" dirty="0" smtClean="0">
              <a:latin typeface="Arial Black" pitchFamily="34" charset="0"/>
            </a:endParaRPr>
          </a:p>
          <a:p>
            <a:r>
              <a:rPr lang="es-ES" sz="2400" b="1" dirty="0" smtClean="0">
                <a:latin typeface="Arial Black" pitchFamily="34" charset="0"/>
              </a:rPr>
              <a:t> MICA</a:t>
            </a:r>
          </a:p>
          <a:p>
            <a:endParaRPr lang="es-ES" dirty="0"/>
          </a:p>
          <a:p>
            <a:endParaRPr lang="es-UY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445641" y="1895128"/>
            <a:ext cx="0" cy="11018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2555776" y="3429000"/>
            <a:ext cx="0" cy="1368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8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1092800"/>
            <a:ext cx="54006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Susana</a:t>
            </a:r>
            <a:endParaRPr lang="es-E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s-E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Miguel  </a:t>
            </a:r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</a:t>
            </a:r>
            <a:r>
              <a:rPr lang="es-E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Teresa</a:t>
            </a:r>
            <a:endParaRPr lang="es-E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s-E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</a:t>
            </a:r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E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Bruno</a:t>
            </a:r>
          </a:p>
          <a:p>
            <a:pPr algn="ctr"/>
            <a:r>
              <a:rPr lang="es-E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Miguel es el tío de Bruno</a:t>
            </a:r>
          </a:p>
          <a:p>
            <a:pPr algn="ctr"/>
            <a:endParaRPr lang="es-E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s-ES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3635286" y="1628800"/>
            <a:ext cx="288642" cy="379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4964150" y="1600494"/>
            <a:ext cx="252028" cy="407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5580112" y="2312874"/>
            <a:ext cx="0" cy="396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99592" y="436510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Es pariente en línea colateral ya que tienen un tronco común, Susana.</a:t>
            </a:r>
          </a:p>
          <a:p>
            <a:r>
              <a:rPr lang="es-UY" dirty="0" smtClean="0"/>
              <a:t>Para contar los grados hay que hacer el recorrido para llegar de Miguel a Bruno, pasando por el tronco común</a:t>
            </a:r>
          </a:p>
          <a:p>
            <a:r>
              <a:rPr lang="es-UY" dirty="0" smtClean="0"/>
              <a:t>De Miguel a Susana 1 grado, de Susana a Teresa 2 grados y de Teresa a Bruno 3 grados. Por lo tanto tíos/as y sobrinos/as son parientes de 3° grado en línea colateral.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6473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EFECTOS JURÍDICOS</a:t>
            </a:r>
            <a:endParaRPr lang="es-UY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298576"/>
          </a:xfrm>
        </p:spPr>
        <p:txBody>
          <a:bodyPr>
            <a:normAutofit fontScale="77500" lnSpcReduction="20000"/>
          </a:bodyPr>
          <a:lstStyle/>
          <a:p>
            <a:r>
              <a:rPr lang="es-UY" dirty="0" smtClean="0"/>
              <a:t>DERECHO CIVIL</a:t>
            </a:r>
            <a:endParaRPr lang="es-UY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370585"/>
          </a:xfrm>
        </p:spPr>
        <p:txBody>
          <a:bodyPr>
            <a:normAutofit lnSpcReduction="10000"/>
          </a:bodyPr>
          <a:lstStyle/>
          <a:p>
            <a:r>
              <a:rPr lang="es-UY" dirty="0" smtClean="0"/>
              <a:t>Derecho penal y procesal</a:t>
            </a:r>
            <a:endParaRPr lang="es-UY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UY" dirty="0" smtClean="0"/>
              <a:t>Es un impedimento para el matrimonio</a:t>
            </a:r>
          </a:p>
          <a:p>
            <a:r>
              <a:rPr lang="es-UY" dirty="0" smtClean="0"/>
              <a:t>Surgen obligaciones alimentarias</a:t>
            </a:r>
          </a:p>
          <a:p>
            <a:r>
              <a:rPr lang="es-UY" dirty="0" smtClean="0"/>
              <a:t>Derecho sucesorio(a heredar en la sucesión sin testamento)</a:t>
            </a:r>
          </a:p>
          <a:p>
            <a:r>
              <a:rPr lang="es-UY" dirty="0" smtClean="0"/>
              <a:t>Derecho a tutela y curatela</a:t>
            </a:r>
            <a:endParaRPr lang="es-UY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UY" dirty="0" smtClean="0"/>
              <a:t>Eximente para declarar en juicio</a:t>
            </a:r>
          </a:p>
          <a:p>
            <a:r>
              <a:rPr lang="es-UY" dirty="0" smtClean="0"/>
              <a:t>Impedimento y recusación de los jueces</a:t>
            </a:r>
          </a:p>
          <a:p>
            <a:r>
              <a:rPr lang="es-UY" dirty="0" smtClean="0"/>
              <a:t>Agravante especial de homicidio</a:t>
            </a:r>
          </a:p>
          <a:p>
            <a:r>
              <a:rPr lang="es-UY" dirty="0" err="1" smtClean="0"/>
              <a:t>Calificante</a:t>
            </a:r>
            <a:r>
              <a:rPr lang="es-UY" dirty="0" smtClean="0"/>
              <a:t> del delito de incesto</a:t>
            </a:r>
          </a:p>
          <a:p>
            <a:r>
              <a:rPr lang="es-UY" dirty="0" smtClean="0"/>
              <a:t>Causal de impunidad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720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118</TotalTime>
  <Words>360</Words>
  <Application>Microsoft Office PowerPoint</Application>
  <PresentationFormat>Presentación en pantalla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Chincheta</vt:lpstr>
      <vt:lpstr>PARENTESCO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EFECTOS JURÍDICOS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PARENTESCO</dc:title>
  <dc:creator>Vero</dc:creator>
  <cp:lastModifiedBy>Vero</cp:lastModifiedBy>
  <cp:revision>12</cp:revision>
  <dcterms:created xsi:type="dcterms:W3CDTF">2020-04-25T00:36:48Z</dcterms:created>
  <dcterms:modified xsi:type="dcterms:W3CDTF">2020-05-05T17:39:27Z</dcterms:modified>
</cp:coreProperties>
</file>